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18" r:id="rId2"/>
    <p:sldMasterId id="2147484482" r:id="rId3"/>
    <p:sldMasterId id="2147484572" r:id="rId4"/>
    <p:sldMasterId id="2147484708" r:id="rId5"/>
    <p:sldMasterId id="2147484746" r:id="rId6"/>
  </p:sldMasterIdLst>
  <p:notesMasterIdLst>
    <p:notesMasterId r:id="rId33"/>
  </p:notesMasterIdLst>
  <p:handoutMasterIdLst>
    <p:handoutMasterId r:id="rId34"/>
  </p:handoutMasterIdLst>
  <p:sldIdLst>
    <p:sldId id="574" r:id="rId7"/>
    <p:sldId id="895" r:id="rId8"/>
    <p:sldId id="896" r:id="rId9"/>
    <p:sldId id="897" r:id="rId10"/>
    <p:sldId id="885" r:id="rId11"/>
    <p:sldId id="312" r:id="rId12"/>
    <p:sldId id="886" r:id="rId13"/>
    <p:sldId id="891" r:id="rId14"/>
    <p:sldId id="910" r:id="rId15"/>
    <p:sldId id="514" r:id="rId16"/>
    <p:sldId id="1319" r:id="rId17"/>
    <p:sldId id="906" r:id="rId18"/>
    <p:sldId id="904" r:id="rId19"/>
    <p:sldId id="905" r:id="rId20"/>
    <p:sldId id="907" r:id="rId21"/>
    <p:sldId id="908" r:id="rId22"/>
    <p:sldId id="909" r:id="rId23"/>
    <p:sldId id="858" r:id="rId24"/>
    <p:sldId id="911" r:id="rId25"/>
    <p:sldId id="903" r:id="rId26"/>
    <p:sldId id="834" r:id="rId27"/>
    <p:sldId id="1320" r:id="rId28"/>
    <p:sldId id="892" r:id="rId29"/>
    <p:sldId id="900" r:id="rId30"/>
    <p:sldId id="901" r:id="rId31"/>
    <p:sldId id="889"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1C1C1C"/>
    <a:srgbClr val="666699"/>
    <a:srgbClr val="0099CC"/>
    <a:srgbClr val="000000"/>
    <a:srgbClr val="FF9900"/>
    <a:srgbClr val="CCCCFF"/>
    <a:srgbClr val="0033CC"/>
    <a:srgbClr val="CB4A27"/>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972" autoAdjust="0"/>
    <p:restoredTop sz="95833" autoAdjust="0"/>
  </p:normalViewPr>
  <p:slideViewPr>
    <p:cSldViewPr snapToGrid="0">
      <p:cViewPr varScale="1">
        <p:scale>
          <a:sx n="112" d="100"/>
          <a:sy n="112" d="100"/>
        </p:scale>
        <p:origin x="1416" y="19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200" d="100"/>
        <a:sy n="200" d="100"/>
      </p:scale>
      <p:origin x="0" y="-9624"/>
    </p:cViewPr>
  </p:sorterViewPr>
  <p:notesViewPr>
    <p:cSldViewPr snapToGrid="0">
      <p:cViewPr varScale="1">
        <p:scale>
          <a:sx n="97" d="100"/>
          <a:sy n="97" d="100"/>
        </p:scale>
        <p:origin x="25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D5849-E924-7847-BE48-7BEE4EA408ED}" type="doc">
      <dgm:prSet loTypeId="urn:microsoft.com/office/officeart/2009/3/layout/StepUpProcess" loCatId="" qsTypeId="urn:microsoft.com/office/officeart/2005/8/quickstyle/simple5" qsCatId="simple" csTypeId="urn:microsoft.com/office/officeart/2005/8/colors/colorful1" csCatId="colorful" phldr="1"/>
      <dgm:spPr/>
      <dgm:t>
        <a:bodyPr/>
        <a:lstStyle/>
        <a:p>
          <a:endParaRPr lang="en-US"/>
        </a:p>
      </dgm:t>
    </dgm:pt>
    <dgm:pt modelId="{8AAA74B7-F28A-4147-A5BE-22BFD76B9088}">
      <dgm:prSet phldrT="[Text]"/>
      <dgm:spPr/>
      <dgm:t>
        <a:bodyPr/>
        <a:lstStyle/>
        <a:p>
          <a:r>
            <a:rPr lang="en-US" dirty="0"/>
            <a:t>Play the Blockchain Network Administrator</a:t>
          </a:r>
        </a:p>
      </dgm:t>
    </dgm:pt>
    <dgm:pt modelId="{07052EC3-9363-2C42-AB58-2D8E9AACB859}" type="parTrans" cxnId="{AE86F19B-7A1F-3943-B3BA-79DB9E874A91}">
      <dgm:prSet/>
      <dgm:spPr/>
      <dgm:t>
        <a:bodyPr/>
        <a:lstStyle/>
        <a:p>
          <a:endParaRPr lang="en-US"/>
        </a:p>
      </dgm:t>
    </dgm:pt>
    <dgm:pt modelId="{E8504733-55F4-E74B-8186-FE48587926AE}" type="sibTrans" cxnId="{AE86F19B-7A1F-3943-B3BA-79DB9E874A91}">
      <dgm:prSet/>
      <dgm:spPr/>
      <dgm:t>
        <a:bodyPr/>
        <a:lstStyle/>
        <a:p>
          <a:endParaRPr lang="en-US"/>
        </a:p>
      </dgm:t>
    </dgm:pt>
    <dgm:pt modelId="{8B9D1C31-4C6A-CF48-BD95-053B9E62E3DD}">
      <dgm:prSet phldrT="[Text]"/>
      <dgm:spPr/>
      <dgm:t>
        <a:bodyPr/>
        <a:lstStyle/>
        <a:p>
          <a:r>
            <a:rPr lang="en-US" dirty="0"/>
            <a:t>Create the Network Founder and the Organizations</a:t>
          </a:r>
        </a:p>
      </dgm:t>
    </dgm:pt>
    <dgm:pt modelId="{D828C014-A265-E242-9DFB-C53596CB961C}" type="parTrans" cxnId="{86B0A231-0970-5445-ADB5-2760B26C6B6F}">
      <dgm:prSet/>
      <dgm:spPr/>
      <dgm:t>
        <a:bodyPr/>
        <a:lstStyle/>
        <a:p>
          <a:endParaRPr lang="en-US"/>
        </a:p>
      </dgm:t>
    </dgm:pt>
    <dgm:pt modelId="{3E82CD28-A197-0640-AE14-AA125AFC171B}" type="sibTrans" cxnId="{86B0A231-0970-5445-ADB5-2760B26C6B6F}">
      <dgm:prSet/>
      <dgm:spPr/>
      <dgm:t>
        <a:bodyPr/>
        <a:lstStyle/>
        <a:p>
          <a:endParaRPr lang="en-US"/>
        </a:p>
      </dgm:t>
    </dgm:pt>
    <dgm:pt modelId="{C63BF897-799E-9E49-8F95-2C604D6651C6}">
      <dgm:prSet phldrT="[Text]"/>
      <dgm:spPr/>
      <dgm:t>
        <a:bodyPr/>
        <a:lstStyle/>
        <a:p>
          <a:r>
            <a:rPr lang="en-US" dirty="0"/>
            <a:t>Meet your </a:t>
          </a:r>
          <a:r>
            <a:rPr lang="en-US" dirty="0" err="1"/>
            <a:t>HoL</a:t>
          </a:r>
          <a:r>
            <a:rPr lang="en-US" dirty="0"/>
            <a:t> cloud instance </a:t>
          </a:r>
        </a:p>
      </dgm:t>
    </dgm:pt>
    <dgm:pt modelId="{CBA81D95-91CF-D540-BBB2-74A8549C7D32}" type="parTrans" cxnId="{D5C8F67E-DF55-8748-B508-EF44261C95D9}">
      <dgm:prSet/>
      <dgm:spPr/>
      <dgm:t>
        <a:bodyPr/>
        <a:lstStyle/>
        <a:p>
          <a:endParaRPr lang="en-US"/>
        </a:p>
      </dgm:t>
    </dgm:pt>
    <dgm:pt modelId="{A8D6705D-0917-2F44-BBCE-69B40CB32E95}" type="sibTrans" cxnId="{D5C8F67E-DF55-8748-B508-EF44261C95D9}">
      <dgm:prSet/>
      <dgm:spPr/>
      <dgm:t>
        <a:bodyPr/>
        <a:lstStyle/>
        <a:p>
          <a:endParaRPr lang="en-US"/>
        </a:p>
      </dgm:t>
    </dgm:pt>
    <dgm:pt modelId="{0E45E96C-9033-1149-A418-431AA3603D36}">
      <dgm:prSet phldrT="[Text]"/>
      <dgm:spPr/>
      <dgm:t>
        <a:bodyPr/>
        <a:lstStyle/>
        <a:p>
          <a:r>
            <a:rPr lang="en-US" dirty="0"/>
            <a:t>Connect to the internet</a:t>
          </a:r>
        </a:p>
      </dgm:t>
    </dgm:pt>
    <dgm:pt modelId="{CAC2D4BA-6666-A140-A2E7-B5D20BEC7893}" type="parTrans" cxnId="{941C8D5E-BC15-5345-8DD0-92A7E6375AFA}">
      <dgm:prSet/>
      <dgm:spPr/>
      <dgm:t>
        <a:bodyPr/>
        <a:lstStyle/>
        <a:p>
          <a:endParaRPr lang="en-US"/>
        </a:p>
      </dgm:t>
    </dgm:pt>
    <dgm:pt modelId="{0CB5CD14-83FC-0F40-B56D-A08200072AAA}" type="sibTrans" cxnId="{941C8D5E-BC15-5345-8DD0-92A7E6375AFA}">
      <dgm:prSet/>
      <dgm:spPr/>
      <dgm:t>
        <a:bodyPr/>
        <a:lstStyle/>
        <a:p>
          <a:endParaRPr lang="en-US"/>
        </a:p>
      </dgm:t>
    </dgm:pt>
    <dgm:pt modelId="{B2E5D88D-0098-9943-96ED-EE00A30D8B39}">
      <dgm:prSet phldrT="[Text]"/>
      <dgm:spPr/>
      <dgm:t>
        <a:bodyPr/>
        <a:lstStyle/>
        <a:p>
          <a:r>
            <a:rPr lang="en-US" dirty="0"/>
            <a:t>Be a Blockchain USER</a:t>
          </a:r>
        </a:p>
      </dgm:t>
    </dgm:pt>
    <dgm:pt modelId="{7901569F-900E-514F-BE7C-D622CEEC3BA8}" type="parTrans" cxnId="{052038BD-5605-F043-8F2A-A1ED14FD98FA}">
      <dgm:prSet/>
      <dgm:spPr/>
      <dgm:t>
        <a:bodyPr/>
        <a:lstStyle/>
        <a:p>
          <a:endParaRPr lang="en-US"/>
        </a:p>
      </dgm:t>
    </dgm:pt>
    <dgm:pt modelId="{BFE24091-3847-8C4F-9227-806882567ED8}" type="sibTrans" cxnId="{052038BD-5605-F043-8F2A-A1ED14FD98FA}">
      <dgm:prSet/>
      <dgm:spPr/>
      <dgm:t>
        <a:bodyPr/>
        <a:lstStyle/>
        <a:p>
          <a:endParaRPr lang="en-US"/>
        </a:p>
      </dgm:t>
    </dgm:pt>
    <dgm:pt modelId="{AA1C5F6F-F383-7E4F-ADB8-CEF18B9CA4C5}">
      <dgm:prSet phldrT="[Text]"/>
      <dgm:spPr/>
      <dgm:t>
        <a:bodyPr/>
        <a:lstStyle/>
        <a:p>
          <a:r>
            <a:rPr lang="en-US" dirty="0"/>
            <a:t>Load initial values into your BC</a:t>
          </a:r>
        </a:p>
      </dgm:t>
    </dgm:pt>
    <dgm:pt modelId="{667AD035-3439-6F46-8A9B-AEB477646A14}" type="parTrans" cxnId="{7F15972B-7365-B540-B098-0AA58D27FAC7}">
      <dgm:prSet/>
      <dgm:spPr/>
      <dgm:t>
        <a:bodyPr/>
        <a:lstStyle/>
        <a:p>
          <a:endParaRPr lang="en-US"/>
        </a:p>
      </dgm:t>
    </dgm:pt>
    <dgm:pt modelId="{9286FA10-7098-6344-8AFE-5C8F099605AF}" type="sibTrans" cxnId="{7F15972B-7365-B540-B098-0AA58D27FAC7}">
      <dgm:prSet/>
      <dgm:spPr/>
      <dgm:t>
        <a:bodyPr/>
        <a:lstStyle/>
        <a:p>
          <a:endParaRPr lang="en-US"/>
        </a:p>
      </dgm:t>
    </dgm:pt>
    <dgm:pt modelId="{47B9AE1B-769F-F648-A428-22D3064D3EDB}">
      <dgm:prSet phldrT="[Text]"/>
      <dgm:spPr/>
      <dgm:t>
        <a:bodyPr/>
        <a:lstStyle/>
        <a:p>
          <a:r>
            <a:rPr lang="en-US" dirty="0"/>
            <a:t>Get the connection token</a:t>
          </a:r>
        </a:p>
      </dgm:t>
    </dgm:pt>
    <dgm:pt modelId="{EDBF10B9-3D2E-B146-9768-CF5617AB09A5}" type="parTrans" cxnId="{B9E6391D-064D-B045-8FC6-8C4DFD99B547}">
      <dgm:prSet/>
      <dgm:spPr/>
      <dgm:t>
        <a:bodyPr/>
        <a:lstStyle/>
        <a:p>
          <a:endParaRPr lang="en-US"/>
        </a:p>
      </dgm:t>
    </dgm:pt>
    <dgm:pt modelId="{AC84DF1B-576F-8D41-8C2C-7F16D52DE1ED}" type="sibTrans" cxnId="{B9E6391D-064D-B045-8FC6-8C4DFD99B547}">
      <dgm:prSet/>
      <dgm:spPr/>
      <dgm:t>
        <a:bodyPr/>
        <a:lstStyle/>
        <a:p>
          <a:endParaRPr lang="en-US"/>
        </a:p>
      </dgm:t>
    </dgm:pt>
    <dgm:pt modelId="{DD8561A3-0E24-EC46-BE3F-F7049682A744}">
      <dgm:prSet phldrT="[Text]"/>
      <dgm:spPr/>
      <dgm:t>
        <a:bodyPr/>
        <a:lstStyle/>
        <a:p>
          <a:r>
            <a:rPr lang="en-US" dirty="0"/>
            <a:t>Check your instance access info</a:t>
          </a:r>
        </a:p>
      </dgm:t>
    </dgm:pt>
    <dgm:pt modelId="{0A9A243B-FCED-F64F-8136-20598D1F01D6}" type="sibTrans" cxnId="{C820C84C-A2AC-744D-ABFE-90DDC5058C73}">
      <dgm:prSet/>
      <dgm:spPr/>
      <dgm:t>
        <a:bodyPr/>
        <a:lstStyle/>
        <a:p>
          <a:endParaRPr lang="en-US"/>
        </a:p>
      </dgm:t>
    </dgm:pt>
    <dgm:pt modelId="{6BA18D26-C0A1-F14F-845E-518B88F5C70D}" type="parTrans" cxnId="{C820C84C-A2AC-744D-ABFE-90DDC5058C73}">
      <dgm:prSet/>
      <dgm:spPr/>
      <dgm:t>
        <a:bodyPr/>
        <a:lstStyle/>
        <a:p>
          <a:endParaRPr lang="en-US"/>
        </a:p>
      </dgm:t>
    </dgm:pt>
    <dgm:pt modelId="{228ADCB7-3D91-1747-AF1D-41E883FF1A4D}">
      <dgm:prSet phldrT="[Text]"/>
      <dgm:spPr/>
      <dgm:t>
        <a:bodyPr/>
        <a:lstStyle/>
        <a:p>
          <a:r>
            <a:rPr lang="en-US" dirty="0"/>
            <a:t>Import </a:t>
          </a:r>
          <a:r>
            <a:rPr lang="en-US" dirty="0" err="1"/>
            <a:t>Orderer</a:t>
          </a:r>
          <a:r>
            <a:rPr lang="en-US" dirty="0"/>
            <a:t> Settings</a:t>
          </a:r>
        </a:p>
      </dgm:t>
    </dgm:pt>
    <dgm:pt modelId="{6B4EA262-4A1D-6D44-9284-0AAF65DF28CF}" type="parTrans" cxnId="{CE35043F-93F3-7B4D-913D-D79FD3C27610}">
      <dgm:prSet/>
      <dgm:spPr/>
      <dgm:t>
        <a:bodyPr/>
        <a:lstStyle/>
        <a:p>
          <a:endParaRPr lang="en-US"/>
        </a:p>
      </dgm:t>
    </dgm:pt>
    <dgm:pt modelId="{8520CBF8-E57D-E149-AA20-7C3042FE77C6}" type="sibTrans" cxnId="{CE35043F-93F3-7B4D-913D-D79FD3C27610}">
      <dgm:prSet/>
      <dgm:spPr/>
      <dgm:t>
        <a:bodyPr/>
        <a:lstStyle/>
        <a:p>
          <a:endParaRPr lang="en-US"/>
        </a:p>
      </dgm:t>
    </dgm:pt>
    <dgm:pt modelId="{3C2BB392-7453-2041-BC78-FC42455B5813}">
      <dgm:prSet phldrT="[Text]"/>
      <dgm:spPr/>
      <dgm:t>
        <a:bodyPr/>
        <a:lstStyle/>
        <a:p>
          <a:r>
            <a:rPr lang="en-US" dirty="0"/>
            <a:t>Share organization certificates</a:t>
          </a:r>
        </a:p>
      </dgm:t>
    </dgm:pt>
    <dgm:pt modelId="{60610740-10A7-994A-A2DB-EE5B4D83EC78}" type="parTrans" cxnId="{8463D05E-5042-E94F-8A7F-8384810D0F73}">
      <dgm:prSet/>
      <dgm:spPr/>
      <dgm:t>
        <a:bodyPr/>
        <a:lstStyle/>
        <a:p>
          <a:endParaRPr lang="en-US"/>
        </a:p>
      </dgm:t>
    </dgm:pt>
    <dgm:pt modelId="{BE190D65-DB0D-534C-B95F-54069B54B418}" type="sibTrans" cxnId="{8463D05E-5042-E94F-8A7F-8384810D0F73}">
      <dgm:prSet/>
      <dgm:spPr/>
      <dgm:t>
        <a:bodyPr/>
        <a:lstStyle/>
        <a:p>
          <a:endParaRPr lang="en-US"/>
        </a:p>
      </dgm:t>
    </dgm:pt>
    <dgm:pt modelId="{3A5617EE-3A25-F44B-B73F-C14FDD9A2E1D}">
      <dgm:prSet phldrT="[Text]"/>
      <dgm:spPr/>
      <dgm:t>
        <a:bodyPr/>
        <a:lstStyle/>
        <a:p>
          <a:endParaRPr lang="en-US" dirty="0"/>
        </a:p>
      </dgm:t>
    </dgm:pt>
    <dgm:pt modelId="{490DE7D2-3ED8-5141-9D2E-166FEDF3846F}" type="parTrans" cxnId="{47D96A3E-94B1-514A-A054-91D6A32F5D24}">
      <dgm:prSet/>
      <dgm:spPr/>
      <dgm:t>
        <a:bodyPr/>
        <a:lstStyle/>
        <a:p>
          <a:endParaRPr lang="en-US"/>
        </a:p>
      </dgm:t>
    </dgm:pt>
    <dgm:pt modelId="{66610114-94A6-5E4A-BCA5-1B45476F4D29}" type="sibTrans" cxnId="{47D96A3E-94B1-514A-A054-91D6A32F5D24}">
      <dgm:prSet/>
      <dgm:spPr/>
      <dgm:t>
        <a:bodyPr/>
        <a:lstStyle/>
        <a:p>
          <a:endParaRPr lang="en-US"/>
        </a:p>
      </dgm:t>
    </dgm:pt>
    <dgm:pt modelId="{3FF9BB9F-0906-C84A-8406-74B6D241790C}">
      <dgm:prSet phldrT="[Text]"/>
      <dgm:spPr/>
      <dgm:t>
        <a:bodyPr/>
        <a:lstStyle/>
        <a:p>
          <a:r>
            <a:rPr lang="en-US" dirty="0"/>
            <a:t>Create Channels</a:t>
          </a:r>
        </a:p>
      </dgm:t>
    </dgm:pt>
    <dgm:pt modelId="{524BD887-C326-7643-B007-6871377821E0}" type="parTrans" cxnId="{85FFB53A-04DE-754E-83D8-3A3F9C1E4B65}">
      <dgm:prSet/>
      <dgm:spPr/>
      <dgm:t>
        <a:bodyPr/>
        <a:lstStyle/>
        <a:p>
          <a:endParaRPr lang="en-US"/>
        </a:p>
      </dgm:t>
    </dgm:pt>
    <dgm:pt modelId="{BCC2632E-A761-4A4D-8045-1F2BF4534CA6}" type="sibTrans" cxnId="{85FFB53A-04DE-754E-83D8-3A3F9C1E4B65}">
      <dgm:prSet/>
      <dgm:spPr/>
      <dgm:t>
        <a:bodyPr/>
        <a:lstStyle/>
        <a:p>
          <a:endParaRPr lang="en-US"/>
        </a:p>
      </dgm:t>
    </dgm:pt>
    <dgm:pt modelId="{6413A612-C724-244C-99E8-DF4DA7DCC406}">
      <dgm:prSet phldrT="[Text]"/>
      <dgm:spPr/>
      <dgm:t>
        <a:bodyPr/>
        <a:lstStyle/>
        <a:p>
          <a:r>
            <a:rPr lang="en-US" dirty="0"/>
            <a:t>Deploy Smart Contracts</a:t>
          </a:r>
        </a:p>
      </dgm:t>
    </dgm:pt>
    <dgm:pt modelId="{4A492FEF-AD18-A24B-932F-88C49C3BFE92}" type="parTrans" cxnId="{B3BDCC48-EA4A-6942-B742-5C3A5AD298D3}">
      <dgm:prSet/>
      <dgm:spPr/>
      <dgm:t>
        <a:bodyPr/>
        <a:lstStyle/>
        <a:p>
          <a:endParaRPr lang="en-US"/>
        </a:p>
      </dgm:t>
    </dgm:pt>
    <dgm:pt modelId="{78902FEE-DFF1-854E-8776-0DB806BA6AEB}" type="sibTrans" cxnId="{B3BDCC48-EA4A-6942-B742-5C3A5AD298D3}">
      <dgm:prSet/>
      <dgm:spPr/>
      <dgm:t>
        <a:bodyPr/>
        <a:lstStyle/>
        <a:p>
          <a:endParaRPr lang="en-US"/>
        </a:p>
      </dgm:t>
    </dgm:pt>
    <dgm:pt modelId="{8F37E0BA-12E9-394C-9D66-DAD12960F7F5}">
      <dgm:prSet phldrT="[Text]"/>
      <dgm:spPr/>
      <dgm:t>
        <a:bodyPr/>
        <a:lstStyle/>
        <a:p>
          <a:r>
            <a:rPr lang="en-US" dirty="0"/>
            <a:t>Invoke Smart Contracts by REST API</a:t>
          </a:r>
        </a:p>
      </dgm:t>
    </dgm:pt>
    <dgm:pt modelId="{70600845-A13D-CD4B-9A47-DBBF2A2E81ED}" type="parTrans" cxnId="{A2721CDC-68EC-0F47-B7BB-DDFE29D08638}">
      <dgm:prSet/>
      <dgm:spPr/>
      <dgm:t>
        <a:bodyPr/>
        <a:lstStyle/>
        <a:p>
          <a:endParaRPr lang="en-US"/>
        </a:p>
      </dgm:t>
    </dgm:pt>
    <dgm:pt modelId="{A3DDD130-9C60-0B4E-9E7E-A7C302C74C8B}" type="sibTrans" cxnId="{A2721CDC-68EC-0F47-B7BB-DDFE29D08638}">
      <dgm:prSet/>
      <dgm:spPr/>
      <dgm:t>
        <a:bodyPr/>
        <a:lstStyle/>
        <a:p>
          <a:endParaRPr lang="en-US"/>
        </a:p>
      </dgm:t>
    </dgm:pt>
    <dgm:pt modelId="{77BC558C-35CF-7D44-95D6-047E4AF757B2}">
      <dgm:prSet phldrT="[Text]"/>
      <dgm:spPr/>
      <dgm:t>
        <a:bodyPr/>
        <a:lstStyle/>
        <a:p>
          <a:r>
            <a:rPr lang="en-US" dirty="0"/>
            <a:t>Use Client applications</a:t>
          </a:r>
        </a:p>
      </dgm:t>
    </dgm:pt>
    <dgm:pt modelId="{E129B61E-38C6-A240-923D-3E9A86EBA41B}" type="parTrans" cxnId="{6D06BDFA-A04B-D547-B0B1-24E2EB33B2EB}">
      <dgm:prSet/>
      <dgm:spPr/>
      <dgm:t>
        <a:bodyPr/>
        <a:lstStyle/>
        <a:p>
          <a:endParaRPr lang="en-US"/>
        </a:p>
      </dgm:t>
    </dgm:pt>
    <dgm:pt modelId="{348BC480-2859-0E4B-9A5A-FA1650A822E5}" type="sibTrans" cxnId="{6D06BDFA-A04B-D547-B0B1-24E2EB33B2EB}">
      <dgm:prSet/>
      <dgm:spPr/>
      <dgm:t>
        <a:bodyPr/>
        <a:lstStyle/>
        <a:p>
          <a:endParaRPr lang="en-US"/>
        </a:p>
      </dgm:t>
    </dgm:pt>
    <dgm:pt modelId="{649BDD98-B5F6-4440-A8FF-9B7B17923EED}" type="pres">
      <dgm:prSet presAssocID="{057D5849-E924-7847-BE48-7BEE4EA408ED}" presName="rootnode" presStyleCnt="0">
        <dgm:presLayoutVars>
          <dgm:chMax/>
          <dgm:chPref/>
          <dgm:dir/>
          <dgm:animLvl val="lvl"/>
        </dgm:presLayoutVars>
      </dgm:prSet>
      <dgm:spPr/>
    </dgm:pt>
    <dgm:pt modelId="{32C8B243-AD83-F54E-8A19-5B2AE988BF4A}" type="pres">
      <dgm:prSet presAssocID="{C63BF897-799E-9E49-8F95-2C604D6651C6}" presName="composite" presStyleCnt="0"/>
      <dgm:spPr/>
    </dgm:pt>
    <dgm:pt modelId="{B4DA72CD-ACDB-CA47-9D86-DA09BCF4CC12}" type="pres">
      <dgm:prSet presAssocID="{C63BF897-799E-9E49-8F95-2C604D6651C6}" presName="LShape" presStyleLbl="alignNode1" presStyleIdx="0" presStyleCnt="5"/>
      <dgm:spPr/>
    </dgm:pt>
    <dgm:pt modelId="{267F45C1-1850-AE45-8B4E-7F779618536C}" type="pres">
      <dgm:prSet presAssocID="{C63BF897-799E-9E49-8F95-2C604D6651C6}" presName="ParentText" presStyleLbl="revTx" presStyleIdx="0" presStyleCnt="3">
        <dgm:presLayoutVars>
          <dgm:chMax val="0"/>
          <dgm:chPref val="0"/>
          <dgm:bulletEnabled val="1"/>
        </dgm:presLayoutVars>
      </dgm:prSet>
      <dgm:spPr/>
    </dgm:pt>
    <dgm:pt modelId="{FDB0EE93-44AB-8F4C-B2D7-A9A8F006D807}" type="pres">
      <dgm:prSet presAssocID="{C63BF897-799E-9E49-8F95-2C604D6651C6}" presName="Triangle" presStyleLbl="alignNode1" presStyleIdx="1" presStyleCnt="5"/>
      <dgm:spPr/>
    </dgm:pt>
    <dgm:pt modelId="{AAB9BF8E-AEF1-8947-980F-C984BFFDF90E}" type="pres">
      <dgm:prSet presAssocID="{A8D6705D-0917-2F44-BBCE-69B40CB32E95}" presName="sibTrans" presStyleCnt="0"/>
      <dgm:spPr/>
    </dgm:pt>
    <dgm:pt modelId="{0827FD87-4B35-C340-B0FA-E3B53BE03E0A}" type="pres">
      <dgm:prSet presAssocID="{A8D6705D-0917-2F44-BBCE-69B40CB32E95}" presName="space" presStyleCnt="0"/>
      <dgm:spPr/>
    </dgm:pt>
    <dgm:pt modelId="{09C64B0A-2FC4-7D45-8252-18D107E8D745}" type="pres">
      <dgm:prSet presAssocID="{8AAA74B7-F28A-4147-A5BE-22BFD76B9088}" presName="composite" presStyleCnt="0"/>
      <dgm:spPr/>
    </dgm:pt>
    <dgm:pt modelId="{C53E49A9-61C9-404C-8653-79B6518D39BF}" type="pres">
      <dgm:prSet presAssocID="{8AAA74B7-F28A-4147-A5BE-22BFD76B9088}" presName="LShape" presStyleLbl="alignNode1" presStyleIdx="2" presStyleCnt="5"/>
      <dgm:spPr/>
    </dgm:pt>
    <dgm:pt modelId="{4F7FCADA-5DF2-034D-8654-F29CB0E21C91}" type="pres">
      <dgm:prSet presAssocID="{8AAA74B7-F28A-4147-A5BE-22BFD76B9088}" presName="ParentText" presStyleLbl="revTx" presStyleIdx="1" presStyleCnt="3">
        <dgm:presLayoutVars>
          <dgm:chMax val="0"/>
          <dgm:chPref val="0"/>
          <dgm:bulletEnabled val="1"/>
        </dgm:presLayoutVars>
      </dgm:prSet>
      <dgm:spPr/>
    </dgm:pt>
    <dgm:pt modelId="{EC77FD3E-6AFD-114A-A50A-DDCF53D752C1}" type="pres">
      <dgm:prSet presAssocID="{8AAA74B7-F28A-4147-A5BE-22BFD76B9088}" presName="Triangle" presStyleLbl="alignNode1" presStyleIdx="3" presStyleCnt="5"/>
      <dgm:spPr/>
    </dgm:pt>
    <dgm:pt modelId="{64F5D246-9814-D445-A7C3-A04C512CD564}" type="pres">
      <dgm:prSet presAssocID="{E8504733-55F4-E74B-8186-FE48587926AE}" presName="sibTrans" presStyleCnt="0"/>
      <dgm:spPr/>
    </dgm:pt>
    <dgm:pt modelId="{30B8BE99-1390-2145-B93D-1B69F2795F04}" type="pres">
      <dgm:prSet presAssocID="{E8504733-55F4-E74B-8186-FE48587926AE}" presName="space" presStyleCnt="0"/>
      <dgm:spPr/>
    </dgm:pt>
    <dgm:pt modelId="{1F23D343-6EAD-8D4C-B691-2C813FCEBBFB}" type="pres">
      <dgm:prSet presAssocID="{B2E5D88D-0098-9943-96ED-EE00A30D8B39}" presName="composite" presStyleCnt="0"/>
      <dgm:spPr/>
    </dgm:pt>
    <dgm:pt modelId="{EBAC1E06-D377-2344-A52F-3F0F30D293F7}" type="pres">
      <dgm:prSet presAssocID="{B2E5D88D-0098-9943-96ED-EE00A30D8B39}" presName="LShape" presStyleLbl="alignNode1" presStyleIdx="4" presStyleCnt="5"/>
      <dgm:spPr/>
    </dgm:pt>
    <dgm:pt modelId="{FF3428B4-60B1-7E49-BC41-5759DE6B198D}" type="pres">
      <dgm:prSet presAssocID="{B2E5D88D-0098-9943-96ED-EE00A30D8B39}" presName="ParentText" presStyleLbl="revTx" presStyleIdx="2" presStyleCnt="3">
        <dgm:presLayoutVars>
          <dgm:chMax val="0"/>
          <dgm:chPref val="0"/>
          <dgm:bulletEnabled val="1"/>
        </dgm:presLayoutVars>
      </dgm:prSet>
      <dgm:spPr/>
    </dgm:pt>
  </dgm:ptLst>
  <dgm:cxnLst>
    <dgm:cxn modelId="{CE586F16-FBA7-5546-A2C3-8C1FBE356F7F}" type="presOf" srcId="{057D5849-E924-7847-BE48-7BEE4EA408ED}" destId="{649BDD98-B5F6-4440-A8FF-9B7B17923EED}" srcOrd="0" destOrd="0" presId="urn:microsoft.com/office/officeart/2009/3/layout/StepUpProcess"/>
    <dgm:cxn modelId="{27C52019-7C1A-AA4E-BBA4-735BCCD44004}" type="presOf" srcId="{8B9D1C31-4C6A-CF48-BD95-053B9E62E3DD}" destId="{4F7FCADA-5DF2-034D-8654-F29CB0E21C91}" srcOrd="0" destOrd="1" presId="urn:microsoft.com/office/officeart/2009/3/layout/StepUpProcess"/>
    <dgm:cxn modelId="{B9E6391D-064D-B045-8FC6-8C4DFD99B547}" srcId="{C63BF897-799E-9E49-8F95-2C604D6651C6}" destId="{47B9AE1B-769F-F648-A428-22D3064D3EDB}" srcOrd="1" destOrd="0" parTransId="{EDBF10B9-3D2E-B146-9768-CF5617AB09A5}" sibTransId="{AC84DF1B-576F-8D41-8C2C-7F16D52DE1ED}"/>
    <dgm:cxn modelId="{E0366A1E-5405-6248-A1BF-A42F582C7287}" type="presOf" srcId="{DD8561A3-0E24-EC46-BE3F-F7049682A744}" destId="{267F45C1-1850-AE45-8B4E-7F779618536C}" srcOrd="0" destOrd="3" presId="urn:microsoft.com/office/officeart/2009/3/layout/StepUpProcess"/>
    <dgm:cxn modelId="{BF00EF23-0F21-E848-8276-A50C12786EB8}" type="presOf" srcId="{AA1C5F6F-F383-7E4F-ADB8-CEF18B9CA4C5}" destId="{FF3428B4-60B1-7E49-BC41-5759DE6B198D}" srcOrd="0" destOrd="1" presId="urn:microsoft.com/office/officeart/2009/3/layout/StepUpProcess"/>
    <dgm:cxn modelId="{EF7BDF2A-F5F8-B449-866D-5AC5DD65CD49}" type="presOf" srcId="{C63BF897-799E-9E49-8F95-2C604D6651C6}" destId="{267F45C1-1850-AE45-8B4E-7F779618536C}" srcOrd="0" destOrd="0" presId="urn:microsoft.com/office/officeart/2009/3/layout/StepUpProcess"/>
    <dgm:cxn modelId="{7F15972B-7365-B540-B098-0AA58D27FAC7}" srcId="{B2E5D88D-0098-9943-96ED-EE00A30D8B39}" destId="{AA1C5F6F-F383-7E4F-ADB8-CEF18B9CA4C5}" srcOrd="0" destOrd="0" parTransId="{667AD035-3439-6F46-8A9B-AEB477646A14}" sibTransId="{9286FA10-7098-6344-8AFE-5C8F099605AF}"/>
    <dgm:cxn modelId="{6E4EDC2D-1F3B-3049-8994-196A73296512}" type="presOf" srcId="{6413A612-C724-244C-99E8-DF4DA7DCC406}" destId="{4F7FCADA-5DF2-034D-8654-F29CB0E21C91}" srcOrd="0" destOrd="5" presId="urn:microsoft.com/office/officeart/2009/3/layout/StepUpProcess"/>
    <dgm:cxn modelId="{86B0A231-0970-5445-ADB5-2760B26C6B6F}" srcId="{8AAA74B7-F28A-4147-A5BE-22BFD76B9088}" destId="{8B9D1C31-4C6A-CF48-BD95-053B9E62E3DD}" srcOrd="0" destOrd="0" parTransId="{D828C014-A265-E242-9DFB-C53596CB961C}" sibTransId="{3E82CD28-A197-0640-AE14-AA125AFC171B}"/>
    <dgm:cxn modelId="{85FFB53A-04DE-754E-83D8-3A3F9C1E4B65}" srcId="{8AAA74B7-F28A-4147-A5BE-22BFD76B9088}" destId="{3FF9BB9F-0906-C84A-8406-74B6D241790C}" srcOrd="3" destOrd="0" parTransId="{524BD887-C326-7643-B007-6871377821E0}" sibTransId="{BCC2632E-A761-4A4D-8045-1F2BF4534CA6}"/>
    <dgm:cxn modelId="{47D96A3E-94B1-514A-A054-91D6A32F5D24}" srcId="{8AAA74B7-F28A-4147-A5BE-22BFD76B9088}" destId="{3A5617EE-3A25-F44B-B73F-C14FDD9A2E1D}" srcOrd="5" destOrd="0" parTransId="{490DE7D2-3ED8-5141-9D2E-166FEDF3846F}" sibTransId="{66610114-94A6-5E4A-BCA5-1B45476F4D29}"/>
    <dgm:cxn modelId="{CE35043F-93F3-7B4D-913D-D79FD3C27610}" srcId="{8AAA74B7-F28A-4147-A5BE-22BFD76B9088}" destId="{228ADCB7-3D91-1747-AF1D-41E883FF1A4D}" srcOrd="1" destOrd="0" parTransId="{6B4EA262-4A1D-6D44-9284-0AAF65DF28CF}" sibTransId="{8520CBF8-E57D-E149-AA20-7C3042FE77C6}"/>
    <dgm:cxn modelId="{65699E42-A13C-F040-84D6-E4D5EE3D436B}" type="presOf" srcId="{77BC558C-35CF-7D44-95D6-047E4AF757B2}" destId="{FF3428B4-60B1-7E49-BC41-5759DE6B198D}" srcOrd="0" destOrd="3" presId="urn:microsoft.com/office/officeart/2009/3/layout/StepUpProcess"/>
    <dgm:cxn modelId="{0A8A0445-F961-3947-B808-A7BBFE253F16}" type="presOf" srcId="{228ADCB7-3D91-1747-AF1D-41E883FF1A4D}" destId="{4F7FCADA-5DF2-034D-8654-F29CB0E21C91}" srcOrd="0" destOrd="2" presId="urn:microsoft.com/office/officeart/2009/3/layout/StepUpProcess"/>
    <dgm:cxn modelId="{B3BDCC48-EA4A-6942-B742-5C3A5AD298D3}" srcId="{8AAA74B7-F28A-4147-A5BE-22BFD76B9088}" destId="{6413A612-C724-244C-99E8-DF4DA7DCC406}" srcOrd="4" destOrd="0" parTransId="{4A492FEF-AD18-A24B-932F-88C49C3BFE92}" sibTransId="{78902FEE-DFF1-854E-8776-0DB806BA6AEB}"/>
    <dgm:cxn modelId="{C820C84C-A2AC-744D-ABFE-90DDC5058C73}" srcId="{C63BF897-799E-9E49-8F95-2C604D6651C6}" destId="{DD8561A3-0E24-EC46-BE3F-F7049682A744}" srcOrd="2" destOrd="0" parTransId="{6BA18D26-C0A1-F14F-845E-518B88F5C70D}" sibTransId="{0A9A243B-FCED-F64F-8136-20598D1F01D6}"/>
    <dgm:cxn modelId="{F31FE44E-FA9B-A844-8F76-625C753B63C7}" type="presOf" srcId="{3A5617EE-3A25-F44B-B73F-C14FDD9A2E1D}" destId="{4F7FCADA-5DF2-034D-8654-F29CB0E21C91}" srcOrd="0" destOrd="6" presId="urn:microsoft.com/office/officeart/2009/3/layout/StepUpProcess"/>
    <dgm:cxn modelId="{941C8D5E-BC15-5345-8DD0-92A7E6375AFA}" srcId="{C63BF897-799E-9E49-8F95-2C604D6651C6}" destId="{0E45E96C-9033-1149-A418-431AA3603D36}" srcOrd="0" destOrd="0" parTransId="{CAC2D4BA-6666-A140-A2E7-B5D20BEC7893}" sibTransId="{0CB5CD14-83FC-0F40-B56D-A08200072AAA}"/>
    <dgm:cxn modelId="{8463D05E-5042-E94F-8A7F-8384810D0F73}" srcId="{8AAA74B7-F28A-4147-A5BE-22BFD76B9088}" destId="{3C2BB392-7453-2041-BC78-FC42455B5813}" srcOrd="2" destOrd="0" parTransId="{60610740-10A7-994A-A2DB-EE5B4D83EC78}" sibTransId="{BE190D65-DB0D-534C-B95F-54069B54B418}"/>
    <dgm:cxn modelId="{B3D2A162-ABB8-CB40-8ECB-F2D668EC2AF6}" type="presOf" srcId="{3C2BB392-7453-2041-BC78-FC42455B5813}" destId="{4F7FCADA-5DF2-034D-8654-F29CB0E21C91}" srcOrd="0" destOrd="3" presId="urn:microsoft.com/office/officeart/2009/3/layout/StepUpProcess"/>
    <dgm:cxn modelId="{4E6A8068-A201-E346-B2A7-66694B6CCF1A}" type="presOf" srcId="{0E45E96C-9033-1149-A418-431AA3603D36}" destId="{267F45C1-1850-AE45-8B4E-7F779618536C}" srcOrd="0" destOrd="1" presId="urn:microsoft.com/office/officeart/2009/3/layout/StepUpProcess"/>
    <dgm:cxn modelId="{D5C8F67E-DF55-8748-B508-EF44261C95D9}" srcId="{057D5849-E924-7847-BE48-7BEE4EA408ED}" destId="{C63BF897-799E-9E49-8F95-2C604D6651C6}" srcOrd="0" destOrd="0" parTransId="{CBA81D95-91CF-D540-BBB2-74A8549C7D32}" sibTransId="{A8D6705D-0917-2F44-BBCE-69B40CB32E95}"/>
    <dgm:cxn modelId="{AE86F19B-7A1F-3943-B3BA-79DB9E874A91}" srcId="{057D5849-E924-7847-BE48-7BEE4EA408ED}" destId="{8AAA74B7-F28A-4147-A5BE-22BFD76B9088}" srcOrd="1" destOrd="0" parTransId="{07052EC3-9363-2C42-AB58-2D8E9AACB859}" sibTransId="{E8504733-55F4-E74B-8186-FE48587926AE}"/>
    <dgm:cxn modelId="{4F55C3AB-8B5B-4E4C-B45C-4FED97DCFFC5}" type="presOf" srcId="{8AAA74B7-F28A-4147-A5BE-22BFD76B9088}" destId="{4F7FCADA-5DF2-034D-8654-F29CB0E21C91}" srcOrd="0" destOrd="0" presId="urn:microsoft.com/office/officeart/2009/3/layout/StepUpProcess"/>
    <dgm:cxn modelId="{B762A0B8-39FF-1148-BDE9-CBD20A23B496}" type="presOf" srcId="{B2E5D88D-0098-9943-96ED-EE00A30D8B39}" destId="{FF3428B4-60B1-7E49-BC41-5759DE6B198D}" srcOrd="0" destOrd="0" presId="urn:microsoft.com/office/officeart/2009/3/layout/StepUpProcess"/>
    <dgm:cxn modelId="{052038BD-5605-F043-8F2A-A1ED14FD98FA}" srcId="{057D5849-E924-7847-BE48-7BEE4EA408ED}" destId="{B2E5D88D-0098-9943-96ED-EE00A30D8B39}" srcOrd="2" destOrd="0" parTransId="{7901569F-900E-514F-BE7C-D622CEEC3BA8}" sibTransId="{BFE24091-3847-8C4F-9227-806882567ED8}"/>
    <dgm:cxn modelId="{52ED47DB-3397-C14C-B860-4925B4024292}" type="presOf" srcId="{8F37E0BA-12E9-394C-9D66-DAD12960F7F5}" destId="{FF3428B4-60B1-7E49-BC41-5759DE6B198D}" srcOrd="0" destOrd="2" presId="urn:microsoft.com/office/officeart/2009/3/layout/StepUpProcess"/>
    <dgm:cxn modelId="{A2721CDC-68EC-0F47-B7BB-DDFE29D08638}" srcId="{B2E5D88D-0098-9943-96ED-EE00A30D8B39}" destId="{8F37E0BA-12E9-394C-9D66-DAD12960F7F5}" srcOrd="1" destOrd="0" parTransId="{70600845-A13D-CD4B-9A47-DBBF2A2E81ED}" sibTransId="{A3DDD130-9C60-0B4E-9E7E-A7C302C74C8B}"/>
    <dgm:cxn modelId="{3C1D93E6-B54A-4F4C-A183-7DFDDD9412FE}" type="presOf" srcId="{47B9AE1B-769F-F648-A428-22D3064D3EDB}" destId="{267F45C1-1850-AE45-8B4E-7F779618536C}" srcOrd="0" destOrd="2" presId="urn:microsoft.com/office/officeart/2009/3/layout/StepUpProcess"/>
    <dgm:cxn modelId="{8615FDE8-DB18-1A45-A331-8874A8FC8F42}" type="presOf" srcId="{3FF9BB9F-0906-C84A-8406-74B6D241790C}" destId="{4F7FCADA-5DF2-034D-8654-F29CB0E21C91}" srcOrd="0" destOrd="4" presId="urn:microsoft.com/office/officeart/2009/3/layout/StepUpProcess"/>
    <dgm:cxn modelId="{6D06BDFA-A04B-D547-B0B1-24E2EB33B2EB}" srcId="{B2E5D88D-0098-9943-96ED-EE00A30D8B39}" destId="{77BC558C-35CF-7D44-95D6-047E4AF757B2}" srcOrd="2" destOrd="0" parTransId="{E129B61E-38C6-A240-923D-3E9A86EBA41B}" sibTransId="{348BC480-2859-0E4B-9A5A-FA1650A822E5}"/>
    <dgm:cxn modelId="{67225184-B53E-9A4F-99ED-5707EC329649}" type="presParOf" srcId="{649BDD98-B5F6-4440-A8FF-9B7B17923EED}" destId="{32C8B243-AD83-F54E-8A19-5B2AE988BF4A}" srcOrd="0" destOrd="0" presId="urn:microsoft.com/office/officeart/2009/3/layout/StepUpProcess"/>
    <dgm:cxn modelId="{8FEE8FFD-B0FE-E341-95B1-C6A1A6633563}" type="presParOf" srcId="{32C8B243-AD83-F54E-8A19-5B2AE988BF4A}" destId="{B4DA72CD-ACDB-CA47-9D86-DA09BCF4CC12}" srcOrd="0" destOrd="0" presId="urn:microsoft.com/office/officeart/2009/3/layout/StepUpProcess"/>
    <dgm:cxn modelId="{B30DF876-1E60-1F4B-834F-139DB6820899}" type="presParOf" srcId="{32C8B243-AD83-F54E-8A19-5B2AE988BF4A}" destId="{267F45C1-1850-AE45-8B4E-7F779618536C}" srcOrd="1" destOrd="0" presId="urn:microsoft.com/office/officeart/2009/3/layout/StepUpProcess"/>
    <dgm:cxn modelId="{766F376F-3C32-D845-9445-C48914C8D42C}" type="presParOf" srcId="{32C8B243-AD83-F54E-8A19-5B2AE988BF4A}" destId="{FDB0EE93-44AB-8F4C-B2D7-A9A8F006D807}" srcOrd="2" destOrd="0" presId="urn:microsoft.com/office/officeart/2009/3/layout/StepUpProcess"/>
    <dgm:cxn modelId="{D8580490-1A12-C248-9849-F17A1A34C9A1}" type="presParOf" srcId="{649BDD98-B5F6-4440-A8FF-9B7B17923EED}" destId="{AAB9BF8E-AEF1-8947-980F-C984BFFDF90E}" srcOrd="1" destOrd="0" presId="urn:microsoft.com/office/officeart/2009/3/layout/StepUpProcess"/>
    <dgm:cxn modelId="{3127386A-4C72-F841-B48C-61F180056FD3}" type="presParOf" srcId="{AAB9BF8E-AEF1-8947-980F-C984BFFDF90E}" destId="{0827FD87-4B35-C340-B0FA-E3B53BE03E0A}" srcOrd="0" destOrd="0" presId="urn:microsoft.com/office/officeart/2009/3/layout/StepUpProcess"/>
    <dgm:cxn modelId="{DA5E7F35-D485-F04C-A469-3823B91A51AF}" type="presParOf" srcId="{649BDD98-B5F6-4440-A8FF-9B7B17923EED}" destId="{09C64B0A-2FC4-7D45-8252-18D107E8D745}" srcOrd="2" destOrd="0" presId="urn:microsoft.com/office/officeart/2009/3/layout/StepUpProcess"/>
    <dgm:cxn modelId="{BA0942BF-D100-7648-B680-2A8292D7EAEE}" type="presParOf" srcId="{09C64B0A-2FC4-7D45-8252-18D107E8D745}" destId="{C53E49A9-61C9-404C-8653-79B6518D39BF}" srcOrd="0" destOrd="0" presId="urn:microsoft.com/office/officeart/2009/3/layout/StepUpProcess"/>
    <dgm:cxn modelId="{EA9F6FEF-9DAE-5448-B6F0-B775AF0D2ED4}" type="presParOf" srcId="{09C64B0A-2FC4-7D45-8252-18D107E8D745}" destId="{4F7FCADA-5DF2-034D-8654-F29CB0E21C91}" srcOrd="1" destOrd="0" presId="urn:microsoft.com/office/officeart/2009/3/layout/StepUpProcess"/>
    <dgm:cxn modelId="{36784511-3C4A-6D42-AB28-3E1BF32792BB}" type="presParOf" srcId="{09C64B0A-2FC4-7D45-8252-18D107E8D745}" destId="{EC77FD3E-6AFD-114A-A50A-DDCF53D752C1}" srcOrd="2" destOrd="0" presId="urn:microsoft.com/office/officeart/2009/3/layout/StepUpProcess"/>
    <dgm:cxn modelId="{326DF624-B291-5B49-9720-8EC5D71F569F}" type="presParOf" srcId="{649BDD98-B5F6-4440-A8FF-9B7B17923EED}" destId="{64F5D246-9814-D445-A7C3-A04C512CD564}" srcOrd="3" destOrd="0" presId="urn:microsoft.com/office/officeart/2009/3/layout/StepUpProcess"/>
    <dgm:cxn modelId="{E3108633-6EE6-364A-B8BC-ADC58C03DE02}" type="presParOf" srcId="{64F5D246-9814-D445-A7C3-A04C512CD564}" destId="{30B8BE99-1390-2145-B93D-1B69F2795F04}" srcOrd="0" destOrd="0" presId="urn:microsoft.com/office/officeart/2009/3/layout/StepUpProcess"/>
    <dgm:cxn modelId="{4A275A06-C8CB-BD40-B5CC-5B7B97FA5271}" type="presParOf" srcId="{649BDD98-B5F6-4440-A8FF-9B7B17923EED}" destId="{1F23D343-6EAD-8D4C-B691-2C813FCEBBFB}" srcOrd="4" destOrd="0" presId="urn:microsoft.com/office/officeart/2009/3/layout/StepUpProcess"/>
    <dgm:cxn modelId="{624573EA-7428-1041-979E-9597FA89C6FF}" type="presParOf" srcId="{1F23D343-6EAD-8D4C-B691-2C813FCEBBFB}" destId="{EBAC1E06-D377-2344-A52F-3F0F30D293F7}" srcOrd="0" destOrd="0" presId="urn:microsoft.com/office/officeart/2009/3/layout/StepUpProcess"/>
    <dgm:cxn modelId="{B63B1B65-0BBA-1D48-BC49-57ED83E5F143}" type="presParOf" srcId="{1F23D343-6EAD-8D4C-B691-2C813FCEBBFB}" destId="{FF3428B4-60B1-7E49-BC41-5759DE6B19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72CD-ACDB-CA47-9D86-DA09BCF4CC12}">
      <dsp:nvSpPr>
        <dsp:cNvPr id="0" name=""/>
        <dsp:cNvSpPr/>
      </dsp:nvSpPr>
      <dsp:spPr>
        <a:xfrm rot="5400000">
          <a:off x="1242958" y="1069484"/>
          <a:ext cx="1845438" cy="3070768"/>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7F45C1-1850-AE45-8B4E-7F779618536C}">
      <dsp:nvSpPr>
        <dsp:cNvPr id="0" name=""/>
        <dsp:cNvSpPr/>
      </dsp:nvSpPr>
      <dsp:spPr>
        <a:xfrm>
          <a:off x="934909" y="1986982"/>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Meet your </a:t>
          </a:r>
          <a:r>
            <a:rPr lang="en-US" sz="1900" kern="1200" dirty="0" err="1"/>
            <a:t>HoL</a:t>
          </a:r>
          <a:r>
            <a:rPr lang="en-US" sz="1900" kern="1200" dirty="0"/>
            <a:t> cloud instance </a:t>
          </a:r>
        </a:p>
        <a:p>
          <a:pPr marL="114300" lvl="1" indent="-114300" algn="l" defTabSz="666750">
            <a:lnSpc>
              <a:spcPct val="90000"/>
            </a:lnSpc>
            <a:spcBef>
              <a:spcPct val="0"/>
            </a:spcBef>
            <a:spcAft>
              <a:spcPct val="15000"/>
            </a:spcAft>
            <a:buChar char="•"/>
          </a:pPr>
          <a:r>
            <a:rPr lang="en-US" sz="1500" kern="1200" dirty="0"/>
            <a:t>Connect to the internet</a:t>
          </a:r>
        </a:p>
        <a:p>
          <a:pPr marL="114300" lvl="1" indent="-114300" algn="l" defTabSz="666750">
            <a:lnSpc>
              <a:spcPct val="90000"/>
            </a:lnSpc>
            <a:spcBef>
              <a:spcPct val="0"/>
            </a:spcBef>
            <a:spcAft>
              <a:spcPct val="15000"/>
            </a:spcAft>
            <a:buChar char="•"/>
          </a:pPr>
          <a:r>
            <a:rPr lang="en-US" sz="1500" kern="1200" dirty="0"/>
            <a:t>Get the connection token</a:t>
          </a:r>
        </a:p>
        <a:p>
          <a:pPr marL="114300" lvl="1" indent="-114300" algn="l" defTabSz="666750">
            <a:lnSpc>
              <a:spcPct val="90000"/>
            </a:lnSpc>
            <a:spcBef>
              <a:spcPct val="0"/>
            </a:spcBef>
            <a:spcAft>
              <a:spcPct val="15000"/>
            </a:spcAft>
            <a:buChar char="•"/>
          </a:pPr>
          <a:r>
            <a:rPr lang="en-US" sz="1500" kern="1200" dirty="0"/>
            <a:t>Check your instance access info</a:t>
          </a:r>
        </a:p>
      </dsp:txBody>
      <dsp:txXfrm>
        <a:off x="934909" y="1986982"/>
        <a:ext cx="2772306" cy="2430089"/>
      </dsp:txXfrm>
    </dsp:sp>
    <dsp:sp modelId="{FDB0EE93-44AB-8F4C-B2D7-A9A8F006D807}">
      <dsp:nvSpPr>
        <dsp:cNvPr id="0" name=""/>
        <dsp:cNvSpPr/>
      </dsp:nvSpPr>
      <dsp:spPr>
        <a:xfrm>
          <a:off x="3184139" y="843410"/>
          <a:ext cx="523076" cy="523076"/>
        </a:xfrm>
        <a:prstGeom prst="triangle">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53E49A9-61C9-404C-8653-79B6518D39BF}">
      <dsp:nvSpPr>
        <dsp:cNvPr id="0" name=""/>
        <dsp:cNvSpPr/>
      </dsp:nvSpPr>
      <dsp:spPr>
        <a:xfrm rot="5400000">
          <a:off x="4636803" y="229673"/>
          <a:ext cx="1845438" cy="3070768"/>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F7FCADA-5DF2-034D-8654-F29CB0E21C91}">
      <dsp:nvSpPr>
        <dsp:cNvPr id="0" name=""/>
        <dsp:cNvSpPr/>
      </dsp:nvSpPr>
      <dsp:spPr>
        <a:xfrm>
          <a:off x="4328754" y="114717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Play the Blockchain Network Administrator</a:t>
          </a:r>
        </a:p>
        <a:p>
          <a:pPr marL="114300" lvl="1" indent="-114300" algn="l" defTabSz="666750">
            <a:lnSpc>
              <a:spcPct val="90000"/>
            </a:lnSpc>
            <a:spcBef>
              <a:spcPct val="0"/>
            </a:spcBef>
            <a:spcAft>
              <a:spcPct val="15000"/>
            </a:spcAft>
            <a:buChar char="•"/>
          </a:pPr>
          <a:r>
            <a:rPr lang="en-US" sz="1500" kern="1200" dirty="0"/>
            <a:t>Create the Network Founder and the Organizations</a:t>
          </a:r>
        </a:p>
        <a:p>
          <a:pPr marL="114300" lvl="1" indent="-114300" algn="l" defTabSz="666750">
            <a:lnSpc>
              <a:spcPct val="90000"/>
            </a:lnSpc>
            <a:spcBef>
              <a:spcPct val="0"/>
            </a:spcBef>
            <a:spcAft>
              <a:spcPct val="15000"/>
            </a:spcAft>
            <a:buChar char="•"/>
          </a:pPr>
          <a:r>
            <a:rPr lang="en-US" sz="1500" kern="1200" dirty="0"/>
            <a:t>Import </a:t>
          </a:r>
          <a:r>
            <a:rPr lang="en-US" sz="1500" kern="1200" dirty="0" err="1"/>
            <a:t>Orderer</a:t>
          </a:r>
          <a:r>
            <a:rPr lang="en-US" sz="1500" kern="1200" dirty="0"/>
            <a:t> Settings</a:t>
          </a:r>
        </a:p>
        <a:p>
          <a:pPr marL="114300" lvl="1" indent="-114300" algn="l" defTabSz="666750">
            <a:lnSpc>
              <a:spcPct val="90000"/>
            </a:lnSpc>
            <a:spcBef>
              <a:spcPct val="0"/>
            </a:spcBef>
            <a:spcAft>
              <a:spcPct val="15000"/>
            </a:spcAft>
            <a:buChar char="•"/>
          </a:pPr>
          <a:r>
            <a:rPr lang="en-US" sz="1500" kern="1200" dirty="0"/>
            <a:t>Share organization certificates</a:t>
          </a:r>
        </a:p>
        <a:p>
          <a:pPr marL="114300" lvl="1" indent="-114300" algn="l" defTabSz="666750">
            <a:lnSpc>
              <a:spcPct val="90000"/>
            </a:lnSpc>
            <a:spcBef>
              <a:spcPct val="0"/>
            </a:spcBef>
            <a:spcAft>
              <a:spcPct val="15000"/>
            </a:spcAft>
            <a:buChar char="•"/>
          </a:pPr>
          <a:r>
            <a:rPr lang="en-US" sz="1500" kern="1200" dirty="0"/>
            <a:t>Create Channels</a:t>
          </a:r>
        </a:p>
        <a:p>
          <a:pPr marL="114300" lvl="1" indent="-114300" algn="l" defTabSz="666750">
            <a:lnSpc>
              <a:spcPct val="90000"/>
            </a:lnSpc>
            <a:spcBef>
              <a:spcPct val="0"/>
            </a:spcBef>
            <a:spcAft>
              <a:spcPct val="15000"/>
            </a:spcAft>
            <a:buChar char="•"/>
          </a:pPr>
          <a:r>
            <a:rPr lang="en-US" sz="1500" kern="1200" dirty="0"/>
            <a:t>Deploy Smart Contracts</a:t>
          </a:r>
        </a:p>
        <a:p>
          <a:pPr marL="114300" lvl="1" indent="-114300" algn="l" defTabSz="666750">
            <a:lnSpc>
              <a:spcPct val="90000"/>
            </a:lnSpc>
            <a:spcBef>
              <a:spcPct val="0"/>
            </a:spcBef>
            <a:spcAft>
              <a:spcPct val="15000"/>
            </a:spcAft>
            <a:buChar char="•"/>
          </a:pPr>
          <a:endParaRPr lang="en-US" sz="1500" kern="1200" dirty="0"/>
        </a:p>
      </dsp:txBody>
      <dsp:txXfrm>
        <a:off x="4328754" y="1147171"/>
        <a:ext cx="2772306" cy="2430089"/>
      </dsp:txXfrm>
    </dsp:sp>
    <dsp:sp modelId="{EC77FD3E-6AFD-114A-A50A-DDCF53D752C1}">
      <dsp:nvSpPr>
        <dsp:cNvPr id="0" name=""/>
        <dsp:cNvSpPr/>
      </dsp:nvSpPr>
      <dsp:spPr>
        <a:xfrm>
          <a:off x="6577984" y="3600"/>
          <a:ext cx="523076" cy="523076"/>
        </a:xfrm>
        <a:prstGeom prst="triangle">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BAC1E06-D377-2344-A52F-3F0F30D293F7}">
      <dsp:nvSpPr>
        <dsp:cNvPr id="0" name=""/>
        <dsp:cNvSpPr/>
      </dsp:nvSpPr>
      <dsp:spPr>
        <a:xfrm rot="5400000">
          <a:off x="8030648" y="-610136"/>
          <a:ext cx="1845438" cy="3070768"/>
        </a:xfrm>
        <a:prstGeom prst="corner">
          <a:avLst>
            <a:gd name="adj1" fmla="val 16120"/>
            <a:gd name="adj2" fmla="val 1611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3428B4-60B1-7E49-BC41-5759DE6B198D}">
      <dsp:nvSpPr>
        <dsp:cNvPr id="0" name=""/>
        <dsp:cNvSpPr/>
      </dsp:nvSpPr>
      <dsp:spPr>
        <a:xfrm>
          <a:off x="7722599" y="30736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 a Blockchain USER</a:t>
          </a:r>
        </a:p>
        <a:p>
          <a:pPr marL="114300" lvl="1" indent="-114300" algn="l" defTabSz="666750">
            <a:lnSpc>
              <a:spcPct val="90000"/>
            </a:lnSpc>
            <a:spcBef>
              <a:spcPct val="0"/>
            </a:spcBef>
            <a:spcAft>
              <a:spcPct val="15000"/>
            </a:spcAft>
            <a:buChar char="•"/>
          </a:pPr>
          <a:r>
            <a:rPr lang="en-US" sz="1500" kern="1200" dirty="0"/>
            <a:t>Load initial values into your BC</a:t>
          </a:r>
        </a:p>
        <a:p>
          <a:pPr marL="114300" lvl="1" indent="-114300" algn="l" defTabSz="666750">
            <a:lnSpc>
              <a:spcPct val="90000"/>
            </a:lnSpc>
            <a:spcBef>
              <a:spcPct val="0"/>
            </a:spcBef>
            <a:spcAft>
              <a:spcPct val="15000"/>
            </a:spcAft>
            <a:buChar char="•"/>
          </a:pPr>
          <a:r>
            <a:rPr lang="en-US" sz="1500" kern="1200" dirty="0"/>
            <a:t>Invoke Smart Contracts by REST API</a:t>
          </a:r>
        </a:p>
        <a:p>
          <a:pPr marL="114300" lvl="1" indent="-114300" algn="l" defTabSz="666750">
            <a:lnSpc>
              <a:spcPct val="90000"/>
            </a:lnSpc>
            <a:spcBef>
              <a:spcPct val="0"/>
            </a:spcBef>
            <a:spcAft>
              <a:spcPct val="15000"/>
            </a:spcAft>
            <a:buChar char="•"/>
          </a:pPr>
          <a:r>
            <a:rPr lang="en-US" sz="1500" kern="1200" dirty="0"/>
            <a:t>Use Client applications</a:t>
          </a:r>
        </a:p>
      </dsp:txBody>
      <dsp:txXfrm>
        <a:off x="7722599" y="307361"/>
        <a:ext cx="2772306" cy="24300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12/13/18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‹Nr.›</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‹Nr.›</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62281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47523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94643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556463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31375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686527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80070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27951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862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652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endParaRPr lang="en-US" sz="1100" kern="1200" dirty="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2488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57055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23682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435541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377825"/>
            <a:ext cx="4522788" cy="25463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09E4ABC0-413C-408B-A3A9-E9C27CC2243B}"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 10:41 AM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91269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484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24.jpeg"/></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2" descr="http://www.tenderbids.co.uk/wp-content/uploads/2015/08/bid1.jpg"/>
          <p:cNvPicPr>
            <a:picLocks noChangeAspect="1" noChangeArrowheads="1"/>
          </p:cNvPicPr>
          <p:nvPr userDrawn="1"/>
        </p:nvPicPr>
        <p:blipFill>
          <a:blip r:embed="rId3" cstate="email"/>
          <a:srcRect/>
          <a:stretch>
            <a:fillRect/>
          </a:stretch>
        </p:blipFill>
        <p:spPr bwMode="auto">
          <a:xfrm>
            <a:off x="5069535" y="1"/>
            <a:ext cx="7119290" cy="6858000"/>
          </a:xfrm>
          <a:prstGeom prst="rect">
            <a:avLst/>
          </a:prstGeom>
          <a:noFill/>
        </p:spPr>
      </p:pic>
      <p:sp>
        <p:nvSpPr>
          <p:cNvPr id="8" name="Parallelogram 7"/>
          <p:cNvSpPr/>
          <p:nvPr userDrawn="1"/>
        </p:nvSpPr>
        <p:spPr>
          <a:xfrm>
            <a:off x="-2908408" y="0"/>
            <a:ext cx="10459469" cy="6856214"/>
          </a:xfrm>
          <a:prstGeom prst="parallelogram">
            <a:avLst>
              <a:gd name="adj" fmla="val 36579"/>
            </a:avLst>
          </a:prstGeom>
          <a:blipFill>
            <a:blip r:embed="rId4" cstate="email">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4" name="Slide Number Placeholder 5"/>
          <p:cNvSpPr txBox="1">
            <a:spLocks/>
          </p:cNvSpPr>
          <p:nvPr userDrawn="1"/>
        </p:nvSpPr>
        <p:spPr>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3360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19036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227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3975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6187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3700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2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50533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8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74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52796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363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4051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737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22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772463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3_Section Header with Pictu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5" name="Rectangle 4"/>
          <p:cNvSpPr/>
          <p:nvPr userDrawn="1"/>
        </p:nvSpPr>
        <p:spPr bwMode="gray">
          <a:xfrm>
            <a:off x="-1" y="0"/>
            <a:ext cx="12188825" cy="6858000"/>
          </a:xfrm>
          <a:prstGeom prst="rect">
            <a:avLst/>
          </a:prstGeom>
          <a:gradFill flip="none" rotWithShape="1">
            <a:gsLst>
              <a:gs pos="66000">
                <a:schemeClr val="accent3">
                  <a:lumMod val="75000"/>
                  <a:alpha val="40000"/>
                </a:schemeClr>
              </a:gs>
              <a:gs pos="31000">
                <a:schemeClr val="accent2">
                  <a:alpha val="22000"/>
                </a:schemeClr>
              </a:gs>
              <a:gs pos="0">
                <a:schemeClr val="accent5">
                  <a:lumMod val="50000"/>
                </a:schemeClr>
              </a:gs>
              <a:gs pos="84000">
                <a:schemeClr val="tx2">
                  <a:lumMod val="10000"/>
                  <a:alpha val="78000"/>
                </a:schemeClr>
              </a:gs>
            </a:gsLst>
            <a:lin ang="156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 name="Title 1"/>
          <p:cNvSpPr>
            <a:spLocks noGrp="1"/>
          </p:cNvSpPr>
          <p:nvPr>
            <p:ph type="title"/>
          </p:nvPr>
        </p:nvSpPr>
        <p:spPr>
          <a:xfrm>
            <a:off x="531813" y="3771899"/>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5210173"/>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127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secHead" preserve="1">
  <p:cSld name="2_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20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79553" y="0"/>
            <a:ext cx="11836234"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37549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7134"/>
          <a:stretch/>
        </p:blipFill>
        <p:spPr>
          <a:xfrm flipH="1">
            <a:off x="195847" y="181873"/>
            <a:ext cx="11803648" cy="666549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26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1_OOW SF17 Title Slide with Photo-Red">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78813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5894"/>
            <a:ext cx="12132861" cy="6754857"/>
          </a:xfrm>
          <a:prstGeom prst="rect">
            <a:avLst/>
          </a:prstGeom>
        </p:spPr>
      </p:pic>
      <p:sp>
        <p:nvSpPr>
          <p:cNvPr id="27" name="Rectangle 26"/>
          <p:cNvSpPr/>
          <p:nvPr userDrawn="1"/>
        </p:nvSpPr>
        <p:spPr bwMode="gray">
          <a:xfrm>
            <a:off x="-287" y="24743"/>
            <a:ext cx="12189398" cy="6833256"/>
          </a:xfrm>
          <a:prstGeom prst="rect">
            <a:avLst/>
          </a:prstGeom>
          <a:gradFill flip="none" rotWithShape="1">
            <a:gsLst>
              <a:gs pos="67000">
                <a:schemeClr val="accent4">
                  <a:alpha val="27000"/>
                </a:schemeClr>
              </a:gs>
              <a:gs pos="0">
                <a:schemeClr val="accent4">
                  <a:lumMod val="50000"/>
                  <a:alpha val="89000"/>
                </a:schemeClr>
              </a:gs>
              <a:gs pos="27000">
                <a:schemeClr val="accent4">
                  <a:lumMod val="75000"/>
                  <a:alpha val="85000"/>
                </a:schemeClr>
              </a:gs>
              <a:gs pos="91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4" name="Freeform 4"/>
          <p:cNvSpPr>
            <a:spLocks noChangeArrowheads="1"/>
          </p:cNvSpPr>
          <p:nvPr userDrawn="1"/>
        </p:nvSpPr>
        <p:spPr bwMode="auto">
          <a:xfrm>
            <a:off x="186786" y="116632"/>
            <a:ext cx="5971938" cy="6670125"/>
          </a:xfrm>
          <a:custGeom>
            <a:avLst/>
            <a:gdLst>
              <a:gd name="T0" fmla="*/ 14104 w 14105"/>
              <a:gd name="T1" fmla="*/ 15755 h 15756"/>
              <a:gd name="T2" fmla="*/ 0 w 14105"/>
              <a:gd name="T3" fmla="*/ 15755 h 15756"/>
              <a:gd name="T4" fmla="*/ 0 w 14105"/>
              <a:gd name="T5" fmla="*/ 0 h 15756"/>
              <a:gd name="T6" fmla="*/ 4464 w 14105"/>
              <a:gd name="T7" fmla="*/ 0 h 15756"/>
              <a:gd name="T8" fmla="*/ 4469 w 14105"/>
              <a:gd name="T9" fmla="*/ 5 h 15756"/>
              <a:gd name="T10" fmla="*/ 5230 w 14105"/>
              <a:gd name="T11" fmla="*/ 1245 h 15756"/>
              <a:gd name="T12" fmla="*/ 9258 w 14105"/>
              <a:gd name="T13" fmla="*/ 7831 h 15756"/>
              <a:gd name="T14" fmla="*/ 14104 w 14105"/>
              <a:gd name="T15" fmla="*/ 15755 h 15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05" h="15756">
                <a:moveTo>
                  <a:pt x="14104" y="15755"/>
                </a:moveTo>
                <a:lnTo>
                  <a:pt x="0" y="15755"/>
                </a:lnTo>
                <a:lnTo>
                  <a:pt x="0" y="0"/>
                </a:lnTo>
                <a:lnTo>
                  <a:pt x="4464" y="0"/>
                </a:lnTo>
                <a:lnTo>
                  <a:pt x="4469" y="5"/>
                </a:lnTo>
                <a:lnTo>
                  <a:pt x="5230" y="1245"/>
                </a:lnTo>
                <a:lnTo>
                  <a:pt x="9258" y="7831"/>
                </a:lnTo>
                <a:lnTo>
                  <a:pt x="14104" y="15755"/>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5" name="Freeform 5"/>
          <p:cNvSpPr>
            <a:spLocks noChangeArrowheads="1"/>
          </p:cNvSpPr>
          <p:nvPr userDrawn="1"/>
        </p:nvSpPr>
        <p:spPr bwMode="auto">
          <a:xfrm>
            <a:off x="216769" y="116632"/>
            <a:ext cx="7939680" cy="5958870"/>
          </a:xfrm>
          <a:custGeom>
            <a:avLst/>
            <a:gdLst>
              <a:gd name="T0" fmla="*/ 20878 w 20879"/>
              <a:gd name="T1" fmla="*/ 0 h 14075"/>
              <a:gd name="T2" fmla="*/ 18988 w 20879"/>
              <a:gd name="T3" fmla="*/ 1276 h 14075"/>
              <a:gd name="T4" fmla="*/ 9258 w 20879"/>
              <a:gd name="T5" fmla="*/ 7831 h 14075"/>
              <a:gd name="T6" fmla="*/ 0 w 20879"/>
              <a:gd name="T7" fmla="*/ 14074 h 14075"/>
              <a:gd name="T8" fmla="*/ 0 w 20879"/>
              <a:gd name="T9" fmla="*/ 0 h 14075"/>
              <a:gd name="T10" fmla="*/ 20878 w 20879"/>
              <a:gd name="T11" fmla="*/ 0 h 14075"/>
            </a:gdLst>
            <a:ahLst/>
            <a:cxnLst>
              <a:cxn ang="0">
                <a:pos x="T0" y="T1"/>
              </a:cxn>
              <a:cxn ang="0">
                <a:pos x="T2" y="T3"/>
              </a:cxn>
              <a:cxn ang="0">
                <a:pos x="T4" y="T5"/>
              </a:cxn>
              <a:cxn ang="0">
                <a:pos x="T6" y="T7"/>
              </a:cxn>
              <a:cxn ang="0">
                <a:pos x="T8" y="T9"/>
              </a:cxn>
              <a:cxn ang="0">
                <a:pos x="T10" y="T11"/>
              </a:cxn>
            </a:cxnLst>
            <a:rect l="0" t="0" r="r" b="b"/>
            <a:pathLst>
              <a:path w="20879" h="14075">
                <a:moveTo>
                  <a:pt x="20878" y="0"/>
                </a:moveTo>
                <a:lnTo>
                  <a:pt x="18988" y="1276"/>
                </a:lnTo>
                <a:lnTo>
                  <a:pt x="9258" y="7831"/>
                </a:lnTo>
                <a:lnTo>
                  <a:pt x="0" y="14074"/>
                </a:lnTo>
                <a:lnTo>
                  <a:pt x="0" y="0"/>
                </a:lnTo>
                <a:lnTo>
                  <a:pt x="20878"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6" name="Freeform 6"/>
          <p:cNvSpPr>
            <a:spLocks noChangeArrowheads="1"/>
          </p:cNvSpPr>
          <p:nvPr userDrawn="1"/>
        </p:nvSpPr>
        <p:spPr bwMode="auto">
          <a:xfrm>
            <a:off x="10168639" y="4923677"/>
            <a:ext cx="1872414" cy="1863080"/>
          </a:xfrm>
          <a:custGeom>
            <a:avLst/>
            <a:gdLst>
              <a:gd name="T0" fmla="*/ 4421 w 4422"/>
              <a:gd name="T1" fmla="*/ 0 h 4402"/>
              <a:gd name="T2" fmla="*/ 4421 w 4422"/>
              <a:gd name="T3" fmla="*/ 4401 h 4402"/>
              <a:gd name="T4" fmla="*/ 0 w 4422"/>
              <a:gd name="T5" fmla="*/ 4401 h 4402"/>
              <a:gd name="T6" fmla="*/ 4 w 4422"/>
              <a:gd name="T7" fmla="*/ 4396 h 4402"/>
              <a:gd name="T8" fmla="*/ 4421 w 4422"/>
              <a:gd name="T9" fmla="*/ 0 h 4402"/>
            </a:gdLst>
            <a:ahLst/>
            <a:cxnLst>
              <a:cxn ang="0">
                <a:pos x="T0" y="T1"/>
              </a:cxn>
              <a:cxn ang="0">
                <a:pos x="T2" y="T3"/>
              </a:cxn>
              <a:cxn ang="0">
                <a:pos x="T4" y="T5"/>
              </a:cxn>
              <a:cxn ang="0">
                <a:pos x="T6" y="T7"/>
              </a:cxn>
              <a:cxn ang="0">
                <a:pos x="T8" y="T9"/>
              </a:cxn>
            </a:cxnLst>
            <a:rect l="0" t="0" r="r" b="b"/>
            <a:pathLst>
              <a:path w="4422" h="4402">
                <a:moveTo>
                  <a:pt x="4421" y="0"/>
                </a:moveTo>
                <a:lnTo>
                  <a:pt x="4421" y="4401"/>
                </a:lnTo>
                <a:lnTo>
                  <a:pt x="0" y="4401"/>
                </a:lnTo>
                <a:lnTo>
                  <a:pt x="4" y="4396"/>
                </a:lnTo>
                <a:lnTo>
                  <a:pt x="442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7441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75" y="192023"/>
            <a:ext cx="12108351" cy="6442815"/>
          </a:xfrm>
          <a:prstGeom prst="rect">
            <a:avLst/>
          </a:prstGeom>
        </p:spPr>
      </p:pic>
      <p:sp>
        <p:nvSpPr>
          <p:cNvPr id="3" name="Rectangle 2"/>
          <p:cNvSpPr/>
          <p:nvPr userDrawn="1"/>
        </p:nvSpPr>
        <p:spPr bwMode="gray">
          <a:xfrm>
            <a:off x="0" y="24743"/>
            <a:ext cx="12189398" cy="6833256"/>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5665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1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5738" y="192023"/>
            <a:ext cx="14620929" cy="7779750"/>
          </a:xfrm>
          <a:prstGeom prst="rect">
            <a:avLst/>
          </a:prstGeom>
        </p:spPr>
      </p:pic>
      <p:sp>
        <p:nvSpPr>
          <p:cNvPr id="3" name="Rectangle 2"/>
          <p:cNvSpPr/>
          <p:nvPr userDrawn="1"/>
        </p:nvSpPr>
        <p:spPr bwMode="gray">
          <a:xfrm>
            <a:off x="-1" y="24742"/>
            <a:ext cx="14816668" cy="7954849"/>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193461" y="164154"/>
            <a:ext cx="5282306" cy="3685286"/>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9839311"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923924"/>
            <a:ext cx="4920720" cy="1371600"/>
          </a:xfrm>
        </p:spPr>
        <p:txBody>
          <a:bodyPr anchor="t"/>
          <a:lstStyle>
            <a:lvl1pPr algn="l">
              <a:lnSpc>
                <a:spcPct val="80000"/>
              </a:lnSpc>
              <a:defRPr sz="4800" b="0" cap="none" baseline="0"/>
            </a:lvl1pPr>
          </a:lstStyle>
          <a:p>
            <a:r>
              <a:rPr lang="en-US" dirty="0"/>
              <a:t>Click to edit Master title style</a:t>
            </a:r>
            <a:endParaRPr dirty="0"/>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1481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504" y="193032"/>
            <a:ext cx="11985824" cy="6244430"/>
          </a:xfrm>
          <a:prstGeom prst="rect">
            <a:avLst/>
          </a:prstGeom>
        </p:spPr>
      </p:pic>
      <p:sp>
        <p:nvSpPr>
          <p:cNvPr id="3" name="Rectangle 2"/>
          <p:cNvSpPr/>
          <p:nvPr userDrawn="1"/>
        </p:nvSpPr>
        <p:spPr bwMode="gray">
          <a:xfrm>
            <a:off x="-287" y="24743"/>
            <a:ext cx="12189398" cy="6833256"/>
          </a:xfrm>
          <a:prstGeom prst="rect">
            <a:avLst/>
          </a:prstGeom>
          <a:gradFill flip="none" rotWithShape="1">
            <a:gsLst>
              <a:gs pos="58000">
                <a:schemeClr val="accent4">
                  <a:alpha val="27000"/>
                </a:schemeClr>
              </a:gs>
              <a:gs pos="0">
                <a:schemeClr val="accent4">
                  <a:lumMod val="50000"/>
                  <a:alpha val="89000"/>
                </a:schemeClr>
              </a:gs>
              <a:gs pos="27000">
                <a:schemeClr val="accent4">
                  <a:lumMod val="75000"/>
                  <a:alpha val="8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541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940" y="84398"/>
            <a:ext cx="11888945" cy="6689205"/>
          </a:xfrm>
          <a:prstGeom prst="rect">
            <a:avLst/>
          </a:prstGeom>
        </p:spPr>
      </p:pic>
      <p:sp>
        <p:nvSpPr>
          <p:cNvPr id="3" name="Rectangle 2"/>
          <p:cNvSpPr/>
          <p:nvPr userDrawn="1"/>
        </p:nvSpPr>
        <p:spPr bwMode="gray">
          <a:xfrm>
            <a:off x="-573" y="24743"/>
            <a:ext cx="12189398" cy="6833256"/>
          </a:xfrm>
          <a:prstGeom prst="rect">
            <a:avLst/>
          </a:prstGeom>
          <a:gradFill flip="none" rotWithShape="1">
            <a:gsLst>
              <a:gs pos="0">
                <a:schemeClr val="accent5">
                  <a:lumMod val="50000"/>
                  <a:alpha val="0"/>
                </a:schemeClr>
              </a:gs>
              <a:gs pos="100000">
                <a:schemeClr val="accent1">
                  <a:lumMod val="75000"/>
                </a:schemeClr>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8021299" y="2208920"/>
            <a:ext cx="3977769" cy="4564653"/>
          </a:xfrm>
          <a:custGeom>
            <a:avLst/>
            <a:gdLst>
              <a:gd name="T0" fmla="*/ 9415 w 9416"/>
              <a:gd name="T1" fmla="*/ 0 h 10804"/>
              <a:gd name="T2" fmla="*/ 9415 w 9416"/>
              <a:gd name="T3" fmla="*/ 10803 h 10804"/>
              <a:gd name="T4" fmla="*/ 0 w 9416"/>
              <a:gd name="T5" fmla="*/ 10803 h 10804"/>
              <a:gd name="T6" fmla="*/ 6232 w 9416"/>
              <a:gd name="T7" fmla="*/ 3650 h 10804"/>
              <a:gd name="T8" fmla="*/ 9415 w 9416"/>
              <a:gd name="T9" fmla="*/ 0 h 10804"/>
            </a:gdLst>
            <a:ahLst/>
            <a:cxnLst>
              <a:cxn ang="0">
                <a:pos x="T0" y="T1"/>
              </a:cxn>
              <a:cxn ang="0">
                <a:pos x="T2" y="T3"/>
              </a:cxn>
              <a:cxn ang="0">
                <a:pos x="T4" y="T5"/>
              </a:cxn>
              <a:cxn ang="0">
                <a:pos x="T6" y="T7"/>
              </a:cxn>
              <a:cxn ang="0">
                <a:pos x="T8" y="T9"/>
              </a:cxn>
            </a:cxnLst>
            <a:rect l="0" t="0" r="r" b="b"/>
            <a:pathLst>
              <a:path w="9416" h="10804">
                <a:moveTo>
                  <a:pt x="9415" y="0"/>
                </a:moveTo>
                <a:lnTo>
                  <a:pt x="9415" y="10803"/>
                </a:lnTo>
                <a:lnTo>
                  <a:pt x="0" y="10803"/>
                </a:lnTo>
                <a:lnTo>
                  <a:pt x="6232" y="3650"/>
                </a:lnTo>
                <a:lnTo>
                  <a:pt x="9415" y="0"/>
                </a:lnTo>
              </a:path>
            </a:pathLst>
          </a:custGeom>
          <a:gradFill flip="none" rotWithShape="1">
            <a:gsLst>
              <a:gs pos="0">
                <a:schemeClr val="accent1">
                  <a:lumMod val="50000"/>
                  <a:alpha val="90000"/>
                </a:schemeClr>
              </a:gs>
              <a:gs pos="100000">
                <a:schemeClr val="accent1">
                  <a:lumMod val="75000"/>
                  <a:alpha val="90000"/>
                </a:schemeClr>
              </a:gs>
            </a:gsLst>
            <a:lin ang="0" scaled="1"/>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350574" y="116633"/>
            <a:ext cx="4648494" cy="5116138"/>
          </a:xfrm>
          <a:custGeom>
            <a:avLst/>
            <a:gdLst>
              <a:gd name="T0" fmla="*/ 11001 w 11002"/>
              <a:gd name="T1" fmla="*/ 0 h 12111"/>
              <a:gd name="T2" fmla="*/ 11001 w 11002"/>
              <a:gd name="T3" fmla="*/ 12110 h 12111"/>
              <a:gd name="T4" fmla="*/ 7818 w 11002"/>
              <a:gd name="T5" fmla="*/ 8602 h 12111"/>
              <a:gd name="T6" fmla="*/ 0 w 11002"/>
              <a:gd name="T7" fmla="*/ 0 h 12111"/>
              <a:gd name="T8" fmla="*/ 11001 w 11002"/>
              <a:gd name="T9" fmla="*/ 0 h 12111"/>
            </a:gdLst>
            <a:ahLst/>
            <a:cxnLst>
              <a:cxn ang="0">
                <a:pos x="T0" y="T1"/>
              </a:cxn>
              <a:cxn ang="0">
                <a:pos x="T2" y="T3"/>
              </a:cxn>
              <a:cxn ang="0">
                <a:pos x="T4" y="T5"/>
              </a:cxn>
              <a:cxn ang="0">
                <a:pos x="T6" y="T7"/>
              </a:cxn>
              <a:cxn ang="0">
                <a:pos x="T8" y="T9"/>
              </a:cxn>
            </a:cxnLst>
            <a:rect l="0" t="0" r="r" b="b"/>
            <a:pathLst>
              <a:path w="11002" h="12111">
                <a:moveTo>
                  <a:pt x="11001" y="0"/>
                </a:moveTo>
                <a:lnTo>
                  <a:pt x="11001" y="12110"/>
                </a:lnTo>
                <a:lnTo>
                  <a:pt x="7818" y="8602"/>
                </a:lnTo>
                <a:lnTo>
                  <a:pt x="0" y="0"/>
                </a:lnTo>
                <a:lnTo>
                  <a:pt x="11001" y="0"/>
                </a:lnTo>
              </a:path>
            </a:pathLst>
          </a:custGeom>
          <a:gradFill flip="none" rotWithShape="1">
            <a:gsLst>
              <a:gs pos="100000">
                <a:schemeClr val="accent1">
                  <a:lumMod val="75000"/>
                  <a:alpha val="90000"/>
                </a:schemeClr>
              </a:gs>
              <a:gs pos="0">
                <a:schemeClr val="accent5">
                  <a:lumMod val="50000"/>
                  <a:alpha val="95000"/>
                </a:schemeClr>
              </a:gs>
            </a:gsLst>
            <a:lin ang="18420000" scaled="0"/>
            <a:tileRect/>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170096" y="4862008"/>
            <a:ext cx="3530620" cy="1913429"/>
          </a:xfrm>
          <a:custGeom>
            <a:avLst/>
            <a:gdLst>
              <a:gd name="T0" fmla="*/ 8355 w 8356"/>
              <a:gd name="T1" fmla="*/ 4527 h 4528"/>
              <a:gd name="T2" fmla="*/ 0 w 8356"/>
              <a:gd name="T3" fmla="*/ 4527 h 4528"/>
              <a:gd name="T4" fmla="*/ 0 w 8356"/>
              <a:gd name="T5" fmla="*/ 0 h 4528"/>
              <a:gd name="T6" fmla="*/ 8355 w 8356"/>
              <a:gd name="T7" fmla="*/ 4527 h 4528"/>
            </a:gdLst>
            <a:ahLst/>
            <a:cxnLst>
              <a:cxn ang="0">
                <a:pos x="T0" y="T1"/>
              </a:cxn>
              <a:cxn ang="0">
                <a:pos x="T2" y="T3"/>
              </a:cxn>
              <a:cxn ang="0">
                <a:pos x="T4" y="T5"/>
              </a:cxn>
              <a:cxn ang="0">
                <a:pos x="T6" y="T7"/>
              </a:cxn>
            </a:cxnLst>
            <a:rect l="0" t="0" r="r" b="b"/>
            <a:pathLst>
              <a:path w="8356" h="4528">
                <a:moveTo>
                  <a:pt x="8355" y="4527"/>
                </a:moveTo>
                <a:lnTo>
                  <a:pt x="0" y="4527"/>
                </a:lnTo>
                <a:lnTo>
                  <a:pt x="0" y="0"/>
                </a:lnTo>
                <a:lnTo>
                  <a:pt x="8355" y="4527"/>
                </a:lnTo>
              </a:path>
            </a:pathLst>
          </a:custGeom>
          <a:gradFill flip="none" rotWithShape="1">
            <a:gsLst>
              <a:gs pos="0">
                <a:schemeClr val="accent1">
                  <a:lumMod val="50000"/>
                  <a:alpha val="74000"/>
                </a:schemeClr>
              </a:gs>
              <a:gs pos="100000">
                <a:schemeClr val="accent1">
                  <a:lumMod val="75000"/>
                  <a:alpha val="90000"/>
                </a:schemeClr>
              </a:gs>
            </a:gsLst>
            <a:lin ang="7320000" scaled="0"/>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791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3207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Tree>
    <p:extLst>
      <p:ext uri="{BB962C8B-B14F-4D97-AF65-F5344CB8AC3E}">
        <p14:creationId xmlns:p14="http://schemas.microsoft.com/office/powerpoint/2010/main" val="270932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622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0056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ORANGE 1">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163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ORANGE 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494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PURPLE">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8945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8096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_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46128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4">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2401428" y="0"/>
            <a:ext cx="9591052" cy="639626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483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3">
                <a:shade val="45000"/>
                <a:satMod val="135000"/>
              </a:schemeClr>
              <a:prstClr val="white"/>
            </a:duotone>
            <a:alphaModFix amt="80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23642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814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33833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a:off x="181178" y="140079"/>
            <a:ext cx="11818546" cy="6264656"/>
          </a:xfrm>
          <a:prstGeom prst="rect">
            <a:avLst/>
          </a:prstGeom>
          <a:gradFill flip="none" rotWithShape="1">
            <a:gsLst>
              <a:gs pos="0">
                <a:schemeClr val="accent5">
                  <a:lumMod val="75000"/>
                  <a:alpha val="80000"/>
                </a:schemeClr>
              </a:gs>
              <a:gs pos="100000">
                <a:schemeClr val="accent3">
                  <a:lumMod val="75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602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pic>
        <p:nvPicPr>
          <p:cNvPr id="10" name="Picture 9"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Tree>
    <p:extLst>
      <p:ext uri="{BB962C8B-B14F-4D97-AF65-F5344CB8AC3E}">
        <p14:creationId xmlns:p14="http://schemas.microsoft.com/office/powerpoint/2010/main" val="3662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5850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7944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980" y="180753"/>
            <a:ext cx="10639588" cy="6217145"/>
          </a:xfrm>
          <a:prstGeom prst="rect">
            <a:avLst/>
          </a:prstGeom>
        </p:spPr>
      </p:pic>
      <p:sp>
        <p:nvSpPr>
          <p:cNvPr id="4" name="Rectangle 3"/>
          <p:cNvSpPr/>
          <p:nvPr userDrawn="1"/>
        </p:nvSpPr>
        <p:spPr bwMode="gray">
          <a:xfrm>
            <a:off x="190449" y="121024"/>
            <a:ext cx="11834973" cy="6306670"/>
          </a:xfrm>
          <a:prstGeom prst="rect">
            <a:avLst/>
          </a:prstGeom>
          <a:gradFill>
            <a:gsLst>
              <a:gs pos="17000">
                <a:schemeClr val="accent1">
                  <a:lumMod val="20000"/>
                  <a:lumOff val="80000"/>
                </a:schemeClr>
              </a:gs>
              <a:gs pos="64000">
                <a:schemeClr val="accent1">
                  <a:lumMod val="60000"/>
                  <a:lumOff val="40000"/>
                  <a:alpha val="58000"/>
                </a:schemeClr>
              </a:gs>
              <a:gs pos="100000">
                <a:schemeClr val="accent5">
                  <a:lumMod val="75000"/>
                  <a:alpha val="0"/>
                </a:schemeClr>
              </a:gs>
            </a:gsLst>
            <a:lin ang="600000" scaled="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38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a:stretch/>
        </p:blipFill>
        <p:spPr>
          <a:xfrm>
            <a:off x="1623634" y="161365"/>
            <a:ext cx="10565191" cy="6236533"/>
          </a:xfrm>
          <a:prstGeom prst="rect">
            <a:avLst/>
          </a:prstGeom>
        </p:spPr>
      </p:pic>
      <p:sp>
        <p:nvSpPr>
          <p:cNvPr id="19" name="Rectangle 18"/>
          <p:cNvSpPr/>
          <p:nvPr userDrawn="1"/>
        </p:nvSpPr>
        <p:spPr bwMode="gray">
          <a:xfrm>
            <a:off x="176463" y="177142"/>
            <a:ext cx="12012362" cy="6287826"/>
          </a:xfrm>
          <a:prstGeom prst="rect">
            <a:avLst/>
          </a:prstGeom>
          <a:gradFill flip="none" rotWithShape="1">
            <a:gsLst>
              <a:gs pos="0">
                <a:schemeClr val="accent5">
                  <a:lumMod val="50000"/>
                  <a:alpha val="0"/>
                </a:schemeClr>
              </a:gs>
              <a:gs pos="73000">
                <a:srgbClr val="AF0204">
                  <a:alpha val="83000"/>
                </a:srgbClr>
              </a:gs>
              <a:gs pos="100000">
                <a:schemeClr val="accent1">
                  <a:lumMod val="75000"/>
                </a:schemeClr>
              </a:gs>
            </a:gsLst>
            <a:lin ang="120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4811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280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7349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169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603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a:alphaModFix amt="94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‹Nr.›</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9182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93675" y="192088"/>
            <a:ext cx="11834813" cy="654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bwMode="gray">
          <a:xfrm>
            <a:off x="123902" y="192024"/>
            <a:ext cx="11904594" cy="6660122"/>
          </a:xfrm>
          <a:prstGeom prst="rect">
            <a:avLst/>
          </a:prstGeom>
          <a:gradFill flip="none" rotWithShape="1">
            <a:gsLst>
              <a:gs pos="24000">
                <a:srgbClr val="FFFFFF"/>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sp>
        <p:nvSpPr>
          <p:cNvPr id="7" name="Rectangle 6"/>
          <p:cNvSpPr/>
          <p:nvPr userDrawn="1"/>
        </p:nvSpPr>
        <p:spPr bwMode="gray">
          <a:xfrm>
            <a:off x="139389" y="78816"/>
            <a:ext cx="12014439" cy="6364351"/>
          </a:xfrm>
          <a:prstGeom prst="rect">
            <a:avLst/>
          </a:prstGeom>
          <a:gradFill flip="none" rotWithShape="1">
            <a:gsLst>
              <a:gs pos="16000">
                <a:schemeClr val="bg1">
                  <a:alpha val="25000"/>
                </a:schemeClr>
              </a:gs>
              <a:gs pos="61000">
                <a:srgbClr val="FFFFFF">
                  <a:alpha val="10000"/>
                </a:srgbClr>
              </a:gs>
              <a:gs pos="99000">
                <a:srgbClr val="FFFFFF">
                  <a:alpha val="10000"/>
                </a:srgbClr>
              </a:gs>
            </a:gsLst>
            <a:lin ang="54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FFFFFF"/>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dirty="0">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‹Nr.›</a:t>
            </a:fld>
            <a:endParaRPr lang="en-US">
              <a:latin typeface="Calibri"/>
            </a:endParaRPr>
          </a:p>
        </p:txBody>
      </p:sp>
    </p:spTree>
    <p:extLst>
      <p:ext uri="{BB962C8B-B14F-4D97-AF65-F5344CB8AC3E}">
        <p14:creationId xmlns:p14="http://schemas.microsoft.com/office/powerpoint/2010/main" val="2093865873"/>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‹Nr.›</a:t>
            </a:fld>
            <a:endParaRPr>
              <a:solidFill>
                <a:srgbClr val="58595B"/>
              </a:solidFill>
              <a:latin typeface="Calibri"/>
            </a:endParaRPr>
          </a:p>
        </p:txBody>
      </p:sp>
    </p:spTree>
    <p:extLst>
      <p:ext uri="{BB962C8B-B14F-4D97-AF65-F5344CB8AC3E}">
        <p14:creationId xmlns:p14="http://schemas.microsoft.com/office/powerpoint/2010/main" val="120900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177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0214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2774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409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130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32291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50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554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271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735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65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025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07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5064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12/13/18</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‹Nr.›</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12/13/18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12/13/18</a:t>
            </a:fld>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12/13/18</a:t>
            </a:fld>
            <a:endParaRPr lang="en-US"/>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‹Nr.›</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12/13/18</a:t>
            </a:fld>
            <a:endParaRPr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195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7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040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26956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59" y="342648"/>
            <a:ext cx="9190336" cy="1142702"/>
          </a:xfrm>
          <a:prstGeom prst="parallelogram">
            <a:avLst>
              <a:gd name="adj" fmla="val 36579"/>
            </a:avLst>
          </a:prstGeom>
          <a:solidFill>
            <a:srgbClr val="666699">
              <a:alpha val="50196"/>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pic>
        <p:nvPicPr>
          <p:cNvPr id="6" name="Picture 5" descr="Oracle logo in white on red staging background"/>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6652082"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‹Nr.›</a:t>
            </a:fld>
            <a:endParaRPr lang="en-US" dirty="0">
              <a:solidFill>
                <a:srgbClr val="58595B"/>
              </a:solidFill>
              <a:latin typeface="Calibri"/>
            </a:endParaRPr>
          </a:p>
        </p:txBody>
      </p:sp>
    </p:spTree>
    <p:extLst>
      <p:ext uri="{BB962C8B-B14F-4D97-AF65-F5344CB8AC3E}">
        <p14:creationId xmlns:p14="http://schemas.microsoft.com/office/powerpoint/2010/main" val="159259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68454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1.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theme" Target="../theme/theme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image" Target="../media/image1.png"/><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image" Target="../media/image17.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image" Target="../media/image34.tiff"/><Relationship Id="rId2" Type="http://schemas.openxmlformats.org/officeDocument/2006/relationships/slideLayout" Target="../slideLayouts/slideLayout126.xml"/><Relationship Id="rId16" Type="http://schemas.openxmlformats.org/officeDocument/2006/relationships/theme" Target="../theme/theme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image" Target="../media/image19.png"/><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theme" Target="../theme/theme5.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8" Type="http://schemas.openxmlformats.org/officeDocument/2006/relationships/slideLayout" Target="../slideLayouts/slideLayout147.xml"/><Relationship Id="rId3"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image" Target="../media/image17.png"/><Relationship Id="rId2" Type="http://schemas.openxmlformats.org/officeDocument/2006/relationships/slideLayout" Target="../slideLayouts/slideLayout177.xml"/><Relationship Id="rId16" Type="http://schemas.openxmlformats.org/officeDocument/2006/relationships/image" Target="../media/image34.tif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6.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12/13/18</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‹Nr.›</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4527" r:id="rId39"/>
    <p:sldLayoutId id="2147484744" r:id="rId40"/>
    <p:sldLayoutId id="2147484762" r:id="rId41"/>
    <p:sldLayoutId id="214748476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8" r:id="rId39"/>
    <p:sldLayoutId id="2147484765" r:id="rId40"/>
    <p:sldLayoutId id="2147484766"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 id="2147484503" r:id="rId21"/>
    <p:sldLayoutId id="2147484504" r:id="rId22"/>
    <p:sldLayoutId id="2147484505" r:id="rId23"/>
    <p:sldLayoutId id="2147484506" r:id="rId24"/>
    <p:sldLayoutId id="2147484507" r:id="rId25"/>
    <p:sldLayoutId id="2147484508" r:id="rId26"/>
    <p:sldLayoutId id="2147484509" r:id="rId27"/>
    <p:sldLayoutId id="2147484510" r:id="rId28"/>
    <p:sldLayoutId id="2147484511" r:id="rId29"/>
    <p:sldLayoutId id="2147484512" r:id="rId30"/>
    <p:sldLayoutId id="2147484513" r:id="rId31"/>
    <p:sldLayoutId id="2147484514" r:id="rId32"/>
    <p:sldLayoutId id="2147484515" r:id="rId33"/>
    <p:sldLayoutId id="2147484516" r:id="rId34"/>
    <p:sldLayoutId id="2147484517" r:id="rId35"/>
    <p:sldLayoutId id="2147484518" r:id="rId36"/>
    <p:sldLayoutId id="2147484519" r:id="rId37"/>
    <p:sldLayoutId id="2147484520" r:id="rId38"/>
    <p:sldLayoutId id="2147484521" r:id="rId39"/>
    <p:sldLayoutId id="2147484522" r:id="rId40"/>
    <p:sldLayoutId id="214748452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9348536"/>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743"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4787770"/>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42" r:id="rId34"/>
    <p:sldLayoutId id="2147484767" r:id="rId35"/>
    <p:sldLayoutId id="2147484768"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310318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5" r:id="rId8"/>
    <p:sldLayoutId id="2147484756" r:id="rId9"/>
    <p:sldLayoutId id="2147484757" r:id="rId10"/>
    <p:sldLayoutId id="2147484758" r:id="rId11"/>
    <p:sldLayoutId id="2147484759" r:id="rId12"/>
    <p:sldLayoutId id="2147484760" r:id="rId13"/>
    <p:sldLayoutId id="2147484761" r:id="rId1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4.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microsoft.com/office/2007/relationships/hdphoto" Target="../media/hdphoto2.wdp"/><Relationship Id="rId12"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75.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89.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a:spLocks noGrp="1"/>
          </p:cNvSpPr>
          <p:nvPr>
            <p:ph type="title"/>
          </p:nvPr>
        </p:nvSpPr>
        <p:spPr/>
        <p:txBody>
          <a:bodyPr anchor="t"/>
          <a:lstStyle/>
          <a:p>
            <a:br>
              <a:rPr lang="en-US" dirty="0"/>
            </a:br>
            <a:r>
              <a:rPr lang="en-US" dirty="0"/>
              <a:t>Oracle Blockchain Strategy</a:t>
            </a:r>
          </a:p>
        </p:txBody>
      </p:sp>
      <p:sp>
        <p:nvSpPr>
          <p:cNvPr id="155" name="Text Placeholder 3"/>
          <p:cNvSpPr>
            <a:spLocks noGrp="1"/>
          </p:cNvSpPr>
          <p:nvPr>
            <p:ph type="body" sz="quarter" idx="13"/>
          </p:nvPr>
        </p:nvSpPr>
        <p:spPr/>
        <p:txBody>
          <a:bodyPr/>
          <a:lstStyle/>
          <a:p>
            <a:r>
              <a:rPr lang="en-US" dirty="0"/>
              <a:t>Securely, reliably extend business processes and accelerate B2B transactions</a:t>
            </a:r>
          </a:p>
        </p:txBody>
      </p:sp>
      <p:sp>
        <p:nvSpPr>
          <p:cNvPr id="2" name="Content Placeholder 1"/>
          <p:cNvSpPr>
            <a:spLocks noGrp="1"/>
          </p:cNvSpPr>
          <p:nvPr>
            <p:ph idx="1"/>
          </p:nvPr>
        </p:nvSpPr>
        <p:spPr/>
        <p:txBody>
          <a:bodyPr/>
          <a:lstStyle/>
          <a:p>
            <a:pPr marL="0" indent="0">
              <a:buNone/>
            </a:pPr>
            <a:r>
              <a:rPr lang="en-US" sz="2000" b="1" dirty="0">
                <a:solidFill>
                  <a:schemeClr val="accent4"/>
                </a:solidFill>
              </a:rPr>
              <a:t>PRE-ASSEMBLED, ENTERPRISE-GRADE MANAGED PAAS</a:t>
            </a:r>
          </a:p>
          <a:p>
            <a:pPr marL="173038" lvl="1" indent="-173038">
              <a:lnSpc>
                <a:spcPct val="100000"/>
              </a:lnSpc>
              <a:spcBef>
                <a:spcPts val="0"/>
              </a:spcBef>
              <a:buClr>
                <a:schemeClr val="tx1"/>
              </a:buClr>
              <a:buFont typeface="Arial"/>
              <a:buChar char="•"/>
            </a:pPr>
            <a:r>
              <a:rPr lang="en-US" sz="1800" dirty="0"/>
              <a:t>Rapid, global provisioning &amp; simplified operations</a:t>
            </a:r>
          </a:p>
          <a:p>
            <a:pPr marL="173038" lvl="1" indent="-173038">
              <a:lnSpc>
                <a:spcPct val="100000"/>
              </a:lnSpc>
              <a:spcBef>
                <a:spcPts val="0"/>
              </a:spcBef>
              <a:buClr>
                <a:schemeClr val="tx1"/>
              </a:buClr>
              <a:buFont typeface="Arial"/>
              <a:buChar char="•"/>
            </a:pPr>
            <a:r>
              <a:rPr lang="en-US" sz="1800" dirty="0"/>
              <a:t>Secure and confidential permissioned blockchain</a:t>
            </a:r>
          </a:p>
          <a:p>
            <a:pPr marL="173038" lvl="1" indent="-173038">
              <a:lnSpc>
                <a:spcPct val="100000"/>
              </a:lnSpc>
              <a:spcBef>
                <a:spcPts val="0"/>
              </a:spcBef>
              <a:buClr>
                <a:schemeClr val="tx1"/>
              </a:buClr>
              <a:buFont typeface="Arial"/>
              <a:buChar char="•"/>
            </a:pPr>
            <a:r>
              <a:rPr lang="en-US" sz="1800" dirty="0"/>
              <a:t>Built-in </a:t>
            </a:r>
            <a:r>
              <a:rPr lang="en-US" sz="1800" dirty="0" err="1"/>
              <a:t>IdM</a:t>
            </a:r>
            <a:r>
              <a:rPr lang="en-US" sz="1800" dirty="0"/>
              <a:t> integration, HA, autonomous recovery, monitoring</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EXTENDS ENTERPRISE BOUNDARIES</a:t>
            </a:r>
          </a:p>
          <a:p>
            <a:pPr marL="173038" lvl="1" indent="-173038">
              <a:lnSpc>
                <a:spcPct val="100000"/>
              </a:lnSpc>
              <a:spcBef>
                <a:spcPts val="0"/>
              </a:spcBef>
              <a:buClr>
                <a:schemeClr val="tx1"/>
              </a:buClr>
              <a:buFont typeface="Arial"/>
              <a:buChar char="•"/>
            </a:pPr>
            <a:r>
              <a:rPr lang="en-US" sz="1800" dirty="0"/>
              <a:t>Plug-n-Play integration with Oracle SaaS and PaaS,          </a:t>
            </a:r>
            <a:br>
              <a:rPr lang="en-US" sz="1800" dirty="0"/>
            </a:br>
            <a:r>
              <a:rPr lang="en-US" sz="1800" dirty="0"/>
              <a:t>and custom/3</a:t>
            </a:r>
            <a:r>
              <a:rPr lang="en-US" sz="1800" baseline="30000" dirty="0"/>
              <a:t>rd</a:t>
            </a:r>
            <a:r>
              <a:rPr lang="en-US" sz="1800" dirty="0"/>
              <a:t> party cloud and on premises apps</a:t>
            </a:r>
          </a:p>
          <a:p>
            <a:pPr marL="173038" lvl="1" indent="-173038">
              <a:lnSpc>
                <a:spcPct val="100000"/>
              </a:lnSpc>
              <a:spcBef>
                <a:spcPts val="0"/>
              </a:spcBef>
              <a:buClr>
                <a:schemeClr val="tx1"/>
              </a:buClr>
              <a:buFont typeface="Arial"/>
              <a:buChar char="•"/>
            </a:pPr>
            <a:r>
              <a:rPr lang="en-US" sz="1800" dirty="0"/>
              <a:t>Out-of-the-box API access in Netsuite ERP, Flexcube core banking,      </a:t>
            </a:r>
            <a:br>
              <a:rPr lang="en-US" sz="1800" dirty="0"/>
            </a:br>
            <a:r>
              <a:rPr lang="en-US" sz="1800" dirty="0"/>
              <a:t>Open Banking API Platform</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SAAS BLOCKCHAIN APPLICATIONS</a:t>
            </a:r>
          </a:p>
          <a:p>
            <a:pPr marL="173038" lvl="1" indent="-173038">
              <a:lnSpc>
                <a:spcPct val="100000"/>
              </a:lnSpc>
              <a:spcBef>
                <a:spcPts val="0"/>
              </a:spcBef>
              <a:buClr>
                <a:schemeClr val="tx1"/>
              </a:buClr>
              <a:buFont typeface="Arial"/>
              <a:buChar char="•"/>
              <a:defRPr/>
            </a:pPr>
            <a:r>
              <a:rPr lang="en-US" sz="1800" dirty="0"/>
              <a:t>Supply chain track &amp; trace use cases and more</a:t>
            </a:r>
          </a:p>
          <a:p>
            <a:pPr marL="173038" lvl="1" indent="-173038">
              <a:lnSpc>
                <a:spcPct val="100000"/>
              </a:lnSpc>
              <a:spcBef>
                <a:spcPts val="0"/>
              </a:spcBef>
              <a:buClr>
                <a:schemeClr val="tx1"/>
              </a:buClr>
              <a:buFont typeface="Arial"/>
              <a:buChar char="•"/>
            </a:pPr>
            <a:endParaRPr lang="en-US" sz="1600" dirty="0"/>
          </a:p>
          <a:p>
            <a:pPr marL="0" lvl="1" indent="0">
              <a:lnSpc>
                <a:spcPct val="100000"/>
              </a:lnSpc>
              <a:spcBef>
                <a:spcPts val="0"/>
              </a:spcBef>
              <a:buClr>
                <a:schemeClr val="tx1"/>
              </a:buClr>
              <a:buNone/>
            </a:pPr>
            <a:endParaRPr lang="en-US" sz="1600" dirty="0"/>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22" name="Rounded Rectangle 18"/>
          <p:cNvSpPr/>
          <p:nvPr/>
        </p:nvSpPr>
        <p:spPr bwMode="gray">
          <a:xfrm>
            <a:off x="8137625" y="3176489"/>
            <a:ext cx="2299341" cy="1864108"/>
          </a:xfrm>
          <a:prstGeom prst="roundRect">
            <a:avLst>
              <a:gd name="adj" fmla="val 9036"/>
            </a:avLst>
          </a:prstGeom>
          <a:solidFill>
            <a:schemeClr val="accent5">
              <a:lumMod val="20000"/>
              <a:lumOff val="80000"/>
              <a:alpha val="31000"/>
            </a:schemeClr>
          </a:solidFill>
          <a:ln w="9525" cap="flat" cmpd="sng" algn="ctr">
            <a:solidFill>
              <a:schemeClr val="accent5">
                <a:alpha val="5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3" name="TextBox 44"/>
          <p:cNvSpPr txBox="1"/>
          <p:nvPr/>
        </p:nvSpPr>
        <p:spPr>
          <a:xfrm>
            <a:off x="9339669" y="4620117"/>
            <a:ext cx="804053" cy="29436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DISTRIBUTED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LEDGER</a:t>
            </a:r>
          </a:p>
        </p:txBody>
      </p:sp>
      <p:sp>
        <p:nvSpPr>
          <p:cNvPr id="224" name="TextBox 45"/>
          <p:cNvSpPr txBox="1"/>
          <p:nvPr/>
        </p:nvSpPr>
        <p:spPr>
          <a:xfrm>
            <a:off x="9654003" y="3978299"/>
            <a:ext cx="1098952" cy="236838"/>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CONSENSUS</a:t>
            </a:r>
          </a:p>
        </p:txBody>
      </p:sp>
      <p:sp>
        <p:nvSpPr>
          <p:cNvPr id="225" name="TextBox 46"/>
          <p:cNvSpPr txBox="1"/>
          <p:nvPr/>
        </p:nvSpPr>
        <p:spPr>
          <a:xfrm>
            <a:off x="9144837" y="3303102"/>
            <a:ext cx="1216273" cy="2523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SMART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CONTRACTS</a:t>
            </a:r>
          </a:p>
        </p:txBody>
      </p:sp>
      <p:sp>
        <p:nvSpPr>
          <p:cNvPr id="226" name="TextBox 49"/>
          <p:cNvSpPr txBox="1"/>
          <p:nvPr/>
        </p:nvSpPr>
        <p:spPr>
          <a:xfrm>
            <a:off x="8485374" y="3929152"/>
            <a:ext cx="685622" cy="28149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PRIVACY</a:t>
            </a:r>
          </a:p>
        </p:txBody>
      </p:sp>
      <p:sp>
        <p:nvSpPr>
          <p:cNvPr id="229" name="Freeform 162"/>
          <p:cNvSpPr>
            <a:spLocks noEditPoints="1"/>
          </p:cNvSpPr>
          <p:nvPr/>
        </p:nvSpPr>
        <p:spPr bwMode="auto">
          <a:xfrm>
            <a:off x="703612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1" name="Straight Arrow Connector 230"/>
          <p:cNvCxnSpPr/>
          <p:nvPr/>
        </p:nvCxnSpPr>
        <p:spPr>
          <a:xfrm>
            <a:off x="11217450"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2" name="Straight Arrow Connector 231"/>
          <p:cNvCxnSpPr/>
          <p:nvPr/>
        </p:nvCxnSpPr>
        <p:spPr>
          <a:xfrm>
            <a:off x="11217450"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3" name="Straight Arrow Connector 232"/>
          <p:cNvCxnSpPr/>
          <p:nvPr/>
        </p:nvCxnSpPr>
        <p:spPr>
          <a:xfrm flipH="1">
            <a:off x="7730188"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4" name="Straight Arrow Connector 233"/>
          <p:cNvCxnSpPr/>
          <p:nvPr/>
        </p:nvCxnSpPr>
        <p:spPr>
          <a:xfrm>
            <a:off x="9738707"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5" name="Straight Arrow Connector 234"/>
          <p:cNvCxnSpPr/>
          <p:nvPr/>
        </p:nvCxnSpPr>
        <p:spPr>
          <a:xfrm>
            <a:off x="7345919"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6" name="Straight Arrow Connector 235"/>
          <p:cNvCxnSpPr/>
          <p:nvPr/>
        </p:nvCxnSpPr>
        <p:spPr>
          <a:xfrm>
            <a:off x="7345919"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7" name="Straight Arrow Connector 236"/>
          <p:cNvCxnSpPr/>
          <p:nvPr/>
        </p:nvCxnSpPr>
        <p:spPr>
          <a:xfrm flipH="1">
            <a:off x="7730188"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8" name="Straight Arrow Connector 237"/>
          <p:cNvCxnSpPr/>
          <p:nvPr/>
        </p:nvCxnSpPr>
        <p:spPr>
          <a:xfrm>
            <a:off x="9738707"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grpSp>
        <p:nvGrpSpPr>
          <p:cNvPr id="8" name="Group 241"/>
          <p:cNvGrpSpPr>
            <a:grpSpLocks noChangeAspect="1"/>
          </p:cNvGrpSpPr>
          <p:nvPr/>
        </p:nvGrpSpPr>
        <p:grpSpPr>
          <a:xfrm>
            <a:off x="7102044" y="3667591"/>
            <a:ext cx="568456" cy="550228"/>
            <a:chOff x="3862084" y="5323592"/>
            <a:chExt cx="872077" cy="844116"/>
          </a:xfrm>
          <a:solidFill>
            <a:schemeClr val="accent2"/>
          </a:solidFill>
        </p:grpSpPr>
        <p:sp>
          <p:nvSpPr>
            <p:cNvPr id="268"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9" name="Group 242"/>
          <p:cNvGrpSpPr>
            <a:grpSpLocks noChangeAspect="1"/>
          </p:cNvGrpSpPr>
          <p:nvPr/>
        </p:nvGrpSpPr>
        <p:grpSpPr>
          <a:xfrm>
            <a:off x="8215125" y="3909035"/>
            <a:ext cx="240252" cy="320135"/>
            <a:chOff x="5048554" y="3554044"/>
            <a:chExt cx="593596" cy="790964"/>
          </a:xfrm>
          <a:solidFill>
            <a:schemeClr val="accent5"/>
          </a:solidFill>
        </p:grpSpPr>
        <p:sp>
          <p:nvSpPr>
            <p:cNvPr id="265"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6"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244" name="Freeform 238"/>
          <p:cNvSpPr>
            <a:spLocks noEditPoints="1"/>
          </p:cNvSpPr>
          <p:nvPr/>
        </p:nvSpPr>
        <p:spPr bwMode="auto">
          <a:xfrm>
            <a:off x="9285242" y="3943751"/>
            <a:ext cx="326657" cy="26221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0" name="Group 94"/>
          <p:cNvGrpSpPr>
            <a:grpSpLocks noChangeAspect="1"/>
          </p:cNvGrpSpPr>
          <p:nvPr/>
        </p:nvGrpSpPr>
        <p:grpSpPr bwMode="auto">
          <a:xfrm>
            <a:off x="8795268" y="4596511"/>
            <a:ext cx="477401" cy="366377"/>
            <a:chOff x="3059" y="1319"/>
            <a:chExt cx="516" cy="396"/>
          </a:xfrm>
          <a:solidFill>
            <a:schemeClr val="accent5"/>
          </a:solidFill>
        </p:grpSpPr>
        <p:sp>
          <p:nvSpPr>
            <p:cNvPr id="253" name="Freeform 96"/>
            <p:cNvSpPr>
              <a:spLocks noEditPoints="1"/>
            </p:cNvSpPr>
            <p:nvPr/>
          </p:nvSpPr>
          <p:spPr bwMode="auto">
            <a:xfrm>
              <a:off x="3072" y="1319"/>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4"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5"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6"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7"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8"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9"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0"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1"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2"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3"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4"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cxnSp>
        <p:nvCxnSpPr>
          <p:cNvPr id="246" name="Straight Arrow Connector 245"/>
          <p:cNvCxnSpPr/>
          <p:nvPr/>
        </p:nvCxnSpPr>
        <p:spPr>
          <a:xfrm>
            <a:off x="7754428" y="2870554"/>
            <a:ext cx="396481" cy="318055"/>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cxnSp>
        <p:nvCxnSpPr>
          <p:cNvPr id="247" name="Straight Arrow Connector 246"/>
          <p:cNvCxnSpPr/>
          <p:nvPr/>
        </p:nvCxnSpPr>
        <p:spPr>
          <a:xfrm>
            <a:off x="10425677" y="5023487"/>
            <a:ext cx="40242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8" name="Straight Arrow Connector 247"/>
          <p:cNvCxnSpPr/>
          <p:nvPr/>
        </p:nvCxnSpPr>
        <p:spPr>
          <a:xfrm flipH="1">
            <a:off x="7754428" y="5040597"/>
            <a:ext cx="38319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9" name="Straight Arrow Connector 248"/>
          <p:cNvCxnSpPr/>
          <p:nvPr/>
        </p:nvCxnSpPr>
        <p:spPr>
          <a:xfrm flipH="1">
            <a:off x="10421887" y="2870554"/>
            <a:ext cx="383198" cy="322826"/>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grpSp>
        <p:nvGrpSpPr>
          <p:cNvPr id="11" name="Group 249"/>
          <p:cNvGrpSpPr/>
          <p:nvPr/>
        </p:nvGrpSpPr>
        <p:grpSpPr>
          <a:xfrm>
            <a:off x="8851422" y="3271896"/>
            <a:ext cx="277426" cy="281564"/>
            <a:chOff x="4060178" y="5582550"/>
            <a:chExt cx="511714" cy="519346"/>
          </a:xfrm>
          <a:solidFill>
            <a:schemeClr val="accent5"/>
          </a:solidFill>
        </p:grpSpPr>
        <p:sp>
          <p:nvSpPr>
            <p:cNvPr id="251"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p:cNvSpPr/>
            <p:nvPr/>
          </p:nvSpPr>
          <p:spPr>
            <a:xfrm>
              <a:off x="4071723" y="5913747"/>
              <a:ext cx="211539" cy="128919"/>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grpSp>
        <p:nvGrpSpPr>
          <p:cNvPr id="65" name="Group 64"/>
          <p:cNvGrpSpPr/>
          <p:nvPr/>
        </p:nvGrpSpPr>
        <p:grpSpPr>
          <a:xfrm>
            <a:off x="10839906" y="285137"/>
            <a:ext cx="816731" cy="554086"/>
            <a:chOff x="10449508" y="269261"/>
            <a:chExt cx="1365890" cy="926645"/>
          </a:xfrm>
        </p:grpSpPr>
        <p:sp>
          <p:nvSpPr>
            <p:cNvPr id="66" name="Freeform 1">
              <a:extLst>
                <a:ext uri="{FF2B5EF4-FFF2-40B4-BE49-F238E27FC236}">
                  <a16:creationId xmlns:a16="http://schemas.microsoft.com/office/drawing/2014/main" id="{552777B6-A81D-BF42-B7E9-B8B58131DB84}"/>
                </a:ext>
              </a:extLst>
            </p:cNvPr>
            <p:cNvSpPr>
              <a:spLocks noChangeAspect="1"/>
            </p:cNvSpPr>
            <p:nvPr/>
          </p:nvSpPr>
          <p:spPr>
            <a:xfrm>
              <a:off x="10830236" y="625051"/>
              <a:ext cx="624548" cy="570855"/>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bg1">
                <a:lumMod val="50000"/>
              </a:schemeClr>
            </a:solidFill>
            <a:ln>
              <a:noFill/>
            </a:ln>
          </p:spPr>
        </p:sp>
        <p:sp>
          <p:nvSpPr>
            <p:cNvPr id="67" name="Freeform 6">
              <a:extLst>
                <a:ext uri="{FF2B5EF4-FFF2-40B4-BE49-F238E27FC236}">
                  <a16:creationId xmlns:a16="http://schemas.microsoft.com/office/drawing/2014/main" id="{3EA1C3B8-E9DD-4D2C-8CF9-29288607A9B0}"/>
                </a:ext>
              </a:extLst>
            </p:cNvPr>
            <p:cNvSpPr>
              <a:spLocks noChangeArrowheads="1"/>
            </p:cNvSpPr>
            <p:nvPr/>
          </p:nvSpPr>
          <p:spPr bwMode="auto">
            <a:xfrm>
              <a:off x="10449508" y="269261"/>
              <a:ext cx="1365890" cy="768219"/>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68" name="Freeform 162"/>
          <p:cNvSpPr>
            <a:spLocks noEditPoints="1"/>
          </p:cNvSpPr>
          <p:nvPr/>
        </p:nvSpPr>
        <p:spPr bwMode="auto">
          <a:xfrm>
            <a:off x="7036120"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9" name="Freeform 162"/>
          <p:cNvSpPr>
            <a:spLocks noEditPoints="1"/>
          </p:cNvSpPr>
          <p:nvPr/>
        </p:nvSpPr>
        <p:spPr bwMode="auto">
          <a:xfrm>
            <a:off x="10844186"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0" name="Freeform 162"/>
          <p:cNvSpPr>
            <a:spLocks noEditPoints="1"/>
          </p:cNvSpPr>
          <p:nvPr/>
        </p:nvSpPr>
        <p:spPr bwMode="auto">
          <a:xfrm>
            <a:off x="1093806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1" name="Group 241"/>
          <p:cNvGrpSpPr>
            <a:grpSpLocks noChangeAspect="1"/>
          </p:cNvGrpSpPr>
          <p:nvPr/>
        </p:nvGrpSpPr>
        <p:grpSpPr>
          <a:xfrm>
            <a:off x="8964579" y="2169786"/>
            <a:ext cx="568456" cy="550228"/>
            <a:chOff x="3862084" y="5323592"/>
            <a:chExt cx="872077" cy="844116"/>
          </a:xfrm>
          <a:solidFill>
            <a:schemeClr val="accent2"/>
          </a:solidFill>
        </p:grpSpPr>
        <p:sp>
          <p:nvSpPr>
            <p:cNvPr id="72"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4"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5" name="Group 241"/>
          <p:cNvGrpSpPr>
            <a:grpSpLocks noChangeAspect="1"/>
          </p:cNvGrpSpPr>
          <p:nvPr/>
        </p:nvGrpSpPr>
        <p:grpSpPr>
          <a:xfrm>
            <a:off x="8964579" y="5352899"/>
            <a:ext cx="568456" cy="550228"/>
            <a:chOff x="3862084" y="5323592"/>
            <a:chExt cx="872077" cy="844116"/>
          </a:xfrm>
          <a:solidFill>
            <a:schemeClr val="accent2"/>
          </a:solidFill>
        </p:grpSpPr>
        <p:sp>
          <p:nvSpPr>
            <p:cNvPr id="76"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7"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8"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9" name="Group 241"/>
          <p:cNvGrpSpPr>
            <a:grpSpLocks noChangeAspect="1"/>
          </p:cNvGrpSpPr>
          <p:nvPr/>
        </p:nvGrpSpPr>
        <p:grpSpPr>
          <a:xfrm>
            <a:off x="10969797" y="3668637"/>
            <a:ext cx="568456" cy="550228"/>
            <a:chOff x="3862084" y="5323592"/>
            <a:chExt cx="872077" cy="844116"/>
          </a:xfrm>
          <a:solidFill>
            <a:schemeClr val="accent2"/>
          </a:solidFill>
        </p:grpSpPr>
        <p:sp>
          <p:nvSpPr>
            <p:cNvPr id="80"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83"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45560823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848550" y="1150774"/>
            <a:ext cx="6508967" cy="4095909"/>
            <a:chOff x="4848226" y="1184906"/>
            <a:chExt cx="6510662" cy="4096976"/>
          </a:xfrm>
        </p:grpSpPr>
        <p:sp>
          <p:nvSpPr>
            <p:cNvPr id="136" name="Rounded Rectangle 135">
              <a:extLst>
                <a:ext uri="{FF2B5EF4-FFF2-40B4-BE49-F238E27FC236}">
                  <a16:creationId xmlns:a16="http://schemas.microsoft.com/office/drawing/2014/main" id="{F65270B6-9890-9242-BF84-A5A5C98B1B5E}"/>
                </a:ext>
              </a:extLst>
            </p:cNvPr>
            <p:cNvSpPr/>
            <p:nvPr/>
          </p:nvSpPr>
          <p:spPr bwMode="gray">
            <a:xfrm>
              <a:off x="4848226" y="1184906"/>
              <a:ext cx="6510662" cy="4096976"/>
            </a:xfrm>
            <a:prstGeom prst="roundRect">
              <a:avLst>
                <a:gd name="adj" fmla="val 3202"/>
              </a:avLst>
            </a:prstGeom>
            <a:solidFill>
              <a:srgbClr val="7FA7B2"/>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p:cNvGrpSpPr/>
            <p:nvPr/>
          </p:nvGrpSpPr>
          <p:grpSpPr>
            <a:xfrm>
              <a:off x="4901346" y="1234845"/>
              <a:ext cx="6359449" cy="3971784"/>
              <a:chOff x="4901346" y="1234845"/>
              <a:chExt cx="6359449" cy="3971784"/>
            </a:xfrm>
          </p:grpSpPr>
          <p:sp>
            <p:nvSpPr>
              <p:cNvPr id="19" name="Oval 18"/>
              <p:cNvSpPr/>
              <p:nvPr/>
            </p:nvSpPr>
            <p:spPr bwMode="gray">
              <a:xfrm>
                <a:off x="53176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7" name="Oval 136"/>
              <p:cNvSpPr/>
              <p:nvPr/>
            </p:nvSpPr>
            <p:spPr bwMode="gray">
              <a:xfrm>
                <a:off x="4901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9" name="Oval 138"/>
              <p:cNvSpPr/>
              <p:nvPr/>
            </p:nvSpPr>
            <p:spPr bwMode="gray">
              <a:xfrm>
                <a:off x="61509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0" name="Oval 139"/>
              <p:cNvSpPr/>
              <p:nvPr/>
            </p:nvSpPr>
            <p:spPr bwMode="gray">
              <a:xfrm>
                <a:off x="57343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Oval 140"/>
              <p:cNvSpPr/>
              <p:nvPr/>
            </p:nvSpPr>
            <p:spPr bwMode="gray">
              <a:xfrm>
                <a:off x="698419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2" name="Oval 141"/>
              <p:cNvSpPr/>
              <p:nvPr/>
            </p:nvSpPr>
            <p:spPr bwMode="gray">
              <a:xfrm>
                <a:off x="65675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Oval 142"/>
              <p:cNvSpPr/>
              <p:nvPr/>
            </p:nvSpPr>
            <p:spPr bwMode="gray">
              <a:xfrm>
                <a:off x="781745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Oval 143"/>
              <p:cNvSpPr/>
              <p:nvPr/>
            </p:nvSpPr>
            <p:spPr bwMode="gray">
              <a:xfrm>
                <a:off x="740082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7" name="Oval 146"/>
              <p:cNvSpPr/>
              <p:nvPr/>
            </p:nvSpPr>
            <p:spPr bwMode="gray">
              <a:xfrm>
                <a:off x="865071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8" name="Oval 147"/>
              <p:cNvSpPr/>
              <p:nvPr/>
            </p:nvSpPr>
            <p:spPr bwMode="gray">
              <a:xfrm>
                <a:off x="823408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9" name="Oval 148"/>
              <p:cNvSpPr/>
              <p:nvPr/>
            </p:nvSpPr>
            <p:spPr bwMode="gray">
              <a:xfrm>
                <a:off x="94839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0" name="Oval 149"/>
              <p:cNvSpPr/>
              <p:nvPr/>
            </p:nvSpPr>
            <p:spPr bwMode="gray">
              <a:xfrm>
                <a:off x="9067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Oval 150"/>
              <p:cNvSpPr/>
              <p:nvPr/>
            </p:nvSpPr>
            <p:spPr bwMode="gray">
              <a:xfrm>
                <a:off x="103172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2" name="Oval 151"/>
              <p:cNvSpPr/>
              <p:nvPr/>
            </p:nvSpPr>
            <p:spPr bwMode="gray">
              <a:xfrm>
                <a:off x="99006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3" name="Oval 152"/>
              <p:cNvSpPr/>
              <p:nvPr/>
            </p:nvSpPr>
            <p:spPr bwMode="gray">
              <a:xfrm>
                <a:off x="11150499"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4" name="Oval 153"/>
              <p:cNvSpPr/>
              <p:nvPr/>
            </p:nvSpPr>
            <p:spPr bwMode="gray">
              <a:xfrm>
                <a:off x="107338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5" name="Oval 154"/>
              <p:cNvSpPr/>
              <p:nvPr/>
            </p:nvSpPr>
            <p:spPr bwMode="gray">
              <a:xfrm rot="10800000">
                <a:off x="4901346" y="2101956"/>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6" name="Oval 155"/>
              <p:cNvSpPr/>
              <p:nvPr/>
            </p:nvSpPr>
            <p:spPr bwMode="gray">
              <a:xfrm rot="10800000">
                <a:off x="4901346" y="1673717"/>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7" name="Oval 156"/>
              <p:cNvSpPr/>
              <p:nvPr/>
            </p:nvSpPr>
            <p:spPr bwMode="gray">
              <a:xfrm rot="10800000">
                <a:off x="4901346" y="2958434"/>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9" name="Oval 158"/>
              <p:cNvSpPr/>
              <p:nvPr/>
            </p:nvSpPr>
            <p:spPr bwMode="gray">
              <a:xfrm rot="10800000">
                <a:off x="4901346" y="253019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0" name="Oval 159"/>
              <p:cNvSpPr/>
              <p:nvPr/>
            </p:nvSpPr>
            <p:spPr bwMode="gray">
              <a:xfrm rot="10800000">
                <a:off x="4901347" y="3814912"/>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1" name="Oval 160"/>
              <p:cNvSpPr/>
              <p:nvPr/>
            </p:nvSpPr>
            <p:spPr bwMode="gray">
              <a:xfrm rot="10800000">
                <a:off x="4901346" y="3386673"/>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2" name="Oval 161"/>
              <p:cNvSpPr/>
              <p:nvPr/>
            </p:nvSpPr>
            <p:spPr bwMode="gray">
              <a:xfrm rot="10800000">
                <a:off x="4901347" y="4671390"/>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3" name="Oval 162"/>
              <p:cNvSpPr/>
              <p:nvPr/>
            </p:nvSpPr>
            <p:spPr bwMode="gray">
              <a:xfrm rot="10800000">
                <a:off x="4901347" y="4243151"/>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72" name="Oval 171"/>
              <p:cNvSpPr/>
              <p:nvPr/>
            </p:nvSpPr>
            <p:spPr bwMode="gray">
              <a:xfrm rot="10800000">
                <a:off x="4901347" y="509962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grpSp>
      <p:sp>
        <p:nvSpPr>
          <p:cNvPr id="145" name="Rounded Rectangle 144">
            <a:extLst>
              <a:ext uri="{FF2B5EF4-FFF2-40B4-BE49-F238E27FC236}">
                <a16:creationId xmlns:a16="http://schemas.microsoft.com/office/drawing/2014/main" id="{F65270B6-9890-9242-BF84-A5A5C98B1B5E}"/>
              </a:ext>
            </a:extLst>
          </p:cNvPr>
          <p:cNvSpPr/>
          <p:nvPr/>
        </p:nvSpPr>
        <p:spPr bwMode="gray">
          <a:xfrm>
            <a:off x="5080363" y="1392964"/>
            <a:ext cx="6465176" cy="4810517"/>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3261" y="407187"/>
            <a:ext cx="11391610" cy="533987"/>
          </a:xfrm>
        </p:spPr>
        <p:txBody>
          <a:bodyPr/>
          <a:lstStyle/>
          <a:p>
            <a:r>
              <a:rPr lang="en-US" dirty="0"/>
              <a:t>Comprehensive Blockchain Platform</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11</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19BA849-6603-2E48-8CB0-8ADEFCA520B0}"/>
              </a:ext>
            </a:extLst>
          </p:cNvPr>
          <p:cNvSpPr txBox="1"/>
          <p:nvPr/>
        </p:nvSpPr>
        <p:spPr>
          <a:xfrm>
            <a:off x="9835585" y="2561114"/>
            <a:ext cx="1354401" cy="30623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Membership </a:t>
            </a:r>
            <a:b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b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Service</a:t>
            </a:r>
          </a:p>
        </p:txBody>
      </p:sp>
      <p:grpSp>
        <p:nvGrpSpPr>
          <p:cNvPr id="184" name="Group 183">
            <a:extLst>
              <a:ext uri="{FF2B5EF4-FFF2-40B4-BE49-F238E27FC236}">
                <a16:creationId xmlns:a16="http://schemas.microsoft.com/office/drawing/2014/main" id="{AC40A378-E810-E64F-AC68-078A8AE3B6F3}"/>
              </a:ext>
            </a:extLst>
          </p:cNvPr>
          <p:cNvGrpSpPr/>
          <p:nvPr/>
        </p:nvGrpSpPr>
        <p:grpSpPr>
          <a:xfrm>
            <a:off x="901543" y="1985826"/>
            <a:ext cx="10024644" cy="1396981"/>
            <a:chOff x="900189" y="2410240"/>
            <a:chExt cx="10027255" cy="1397345"/>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335099"/>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id="{19CC76ED-4BC8-7249-93BB-527EC6895E64}"/>
              </a:ext>
            </a:extLst>
          </p:cNvPr>
          <p:cNvGrpSpPr/>
          <p:nvPr/>
        </p:nvGrpSpPr>
        <p:grpSpPr>
          <a:xfrm>
            <a:off x="2988631" y="2083279"/>
            <a:ext cx="1664396" cy="698528"/>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Applications</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9912" y="1251037"/>
            <a:ext cx="9833236" cy="3549986"/>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7141" y="1667882"/>
            <a:ext cx="10106467" cy="2847308"/>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lumMod val="50000"/>
                    </a:srgbClr>
                  </a:solidFill>
                  <a:effectLst/>
                  <a:uLnTx/>
                  <a:uFillTx/>
                  <a:latin typeface="Calibri"/>
                  <a:ea typeface="+mn-ea"/>
                  <a:cs typeface="+mn-cs"/>
                </a:rPr>
                <a:t>Distributed Ledger  </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5276" y="2050432"/>
            <a:ext cx="9201536" cy="2465745"/>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t>Smart Contracts </a:t>
              </a:r>
              <a:b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dirty="0">
                  <a:ln>
                    <a:noFill/>
                  </a:ln>
                  <a:solidFill>
                    <a:srgbClr val="007395">
                      <a:lumMod val="50000"/>
                    </a:srgbClr>
                  </a:solidFill>
                  <a:effectLst/>
                  <a:uLnTx/>
                  <a:uFillTx/>
                  <a:latin typeface="Calibri"/>
                  <a:ea typeface="+mn-ea"/>
                  <a:cs typeface="+mn-cs"/>
                </a:rPr>
                <a:t>(aka Chaincode)</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1917" y="1920478"/>
            <a:ext cx="3526959" cy="3421234"/>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7851" y="1775782"/>
            <a:ext cx="1298432" cy="19341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7613" y="2997810"/>
            <a:ext cx="304148" cy="783431"/>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3027" y="2519703"/>
            <a:ext cx="1747693" cy="157262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1541" y="2526648"/>
            <a:ext cx="8440311" cy="1698716"/>
            <a:chOff x="900188" y="2970660"/>
            <a:chExt cx="8442510" cy="1699158"/>
          </a:xfrm>
        </p:grpSpPr>
        <p:sp>
          <p:nvSpPr>
            <p:cNvPr id="45" name="TextBox 44">
              <a:extLst>
                <a:ext uri="{FF2B5EF4-FFF2-40B4-BE49-F238E27FC236}">
                  <a16:creationId xmlns:a16="http://schemas.microsoft.com/office/drawing/2014/main"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20365" y="2601985"/>
            <a:ext cx="263696" cy="26369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6147" y="3031411"/>
            <a:ext cx="318767" cy="199553"/>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email">
            <a:extLst>
              <a:ext uri="{28A0092B-C50C-407E-A947-70E740481C1C}">
                <a14:useLocalDpi xmlns:a14="http://schemas.microsoft.com/office/drawing/2010/main" val="0"/>
              </a:ext>
            </a:extLst>
          </a:blip>
          <a:srcRect l="312" t="67686" r="12913" b="21464"/>
          <a:stretch/>
        </p:blipFill>
        <p:spPr>
          <a:xfrm>
            <a:off x="5042519" y="5877937"/>
            <a:ext cx="6503020" cy="430568"/>
          </a:xfrm>
          <a:prstGeom prst="rect">
            <a:avLst/>
          </a:prstGeom>
          <a:effectLst/>
        </p:spPr>
      </p:pic>
      <p:sp>
        <p:nvSpPr>
          <p:cNvPr id="3" name="Up-Down Arrow 2"/>
          <p:cNvSpPr/>
          <p:nvPr/>
        </p:nvSpPr>
        <p:spPr bwMode="gray">
          <a:xfrm>
            <a:off x="8193233" y="5293597"/>
            <a:ext cx="244186" cy="637319"/>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1" name="Group 50">
            <a:extLst>
              <a:ext uri="{FF2B5EF4-FFF2-40B4-BE49-F238E27FC236}">
                <a16:creationId xmlns:a16="http://schemas.microsoft.com/office/drawing/2014/main" id="{D4807741-66B2-944E-B280-3BF2CDCACFBF}"/>
              </a:ext>
            </a:extLst>
          </p:cNvPr>
          <p:cNvGrpSpPr/>
          <p:nvPr/>
        </p:nvGrpSpPr>
        <p:grpSpPr>
          <a:xfrm>
            <a:off x="912690" y="2528204"/>
            <a:ext cx="5798886" cy="1624849"/>
            <a:chOff x="18185" y="3230117"/>
            <a:chExt cx="5800397" cy="1559405"/>
          </a:xfrm>
          <a:solidFill>
            <a:schemeClr val="accent6"/>
          </a:solidFill>
        </p:grpSpPr>
        <p:sp>
          <p:nvSpPr>
            <p:cNvPr id="52" name="Rectangle 51">
              <a:extLst>
                <a:ext uri="{FF2B5EF4-FFF2-40B4-BE49-F238E27FC236}">
                  <a16:creationId xmlns:a16="http://schemas.microsoft.com/office/drawing/2014/main" id="{CB33F91E-101C-994B-B059-0486163651FA}"/>
                </a:ext>
              </a:extLst>
            </p:cNvPr>
            <p:cNvSpPr/>
            <p:nvPr/>
          </p:nvSpPr>
          <p:spPr bwMode="gray">
            <a:xfrm>
              <a:off x="18185" y="4317036"/>
              <a:ext cx="144728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913F"/>
                  </a:solidFill>
                  <a:effectLst/>
                  <a:uLnTx/>
                  <a:uFillTx/>
                  <a:latin typeface="Calibri"/>
                  <a:ea typeface="+mn-ea"/>
                  <a:cs typeface="+mn-cs"/>
                </a:rPr>
                <a:t>REST Proxy</a:t>
              </a:r>
            </a:p>
          </p:txBody>
        </p:sp>
        <p:grpSp>
          <p:nvGrpSpPr>
            <p:cNvPr id="53" name="Group 52">
              <a:extLst>
                <a:ext uri="{FF2B5EF4-FFF2-40B4-BE49-F238E27FC236}">
                  <a16:creationId xmlns:a16="http://schemas.microsoft.com/office/drawing/2014/main" id="{92A616DC-BBF1-0442-B2EB-37AB0E78B93F}"/>
                </a:ext>
              </a:extLst>
            </p:cNvPr>
            <p:cNvGrpSpPr/>
            <p:nvPr/>
          </p:nvGrpSpPr>
          <p:grpSpPr>
            <a:xfrm>
              <a:off x="5298729" y="3230117"/>
              <a:ext cx="519853" cy="407639"/>
              <a:chOff x="3944938" y="4110038"/>
              <a:chExt cx="360362" cy="282575"/>
            </a:xfrm>
            <a:grpFill/>
          </p:grpSpPr>
          <p:sp>
            <p:nvSpPr>
              <p:cNvPr id="56" name="Freeform 8">
                <a:extLst>
                  <a:ext uri="{FF2B5EF4-FFF2-40B4-BE49-F238E27FC236}">
                    <a16:creationId xmlns:a16="http://schemas.microsoft.com/office/drawing/2014/main"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9">
                <a:extLst>
                  <a:ext uri="{FF2B5EF4-FFF2-40B4-BE49-F238E27FC236}">
                    <a16:creationId xmlns:a16="http://schemas.microsoft.com/office/drawing/2014/main"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10">
                <a:extLst>
                  <a:ext uri="{FF2B5EF4-FFF2-40B4-BE49-F238E27FC236}">
                    <a16:creationId xmlns:a16="http://schemas.microsoft.com/office/drawing/2014/main"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11">
                <a:extLst>
                  <a:ext uri="{FF2B5EF4-FFF2-40B4-BE49-F238E27FC236}">
                    <a16:creationId xmlns:a16="http://schemas.microsoft.com/office/drawing/2014/main"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12">
                <a:extLst>
                  <a:ext uri="{FF2B5EF4-FFF2-40B4-BE49-F238E27FC236}">
                    <a16:creationId xmlns:a16="http://schemas.microsoft.com/office/drawing/2014/main"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13">
                <a:extLst>
                  <a:ext uri="{FF2B5EF4-FFF2-40B4-BE49-F238E27FC236}">
                    <a16:creationId xmlns:a16="http://schemas.microsoft.com/office/drawing/2014/main"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14">
                <a:extLst>
                  <a:ext uri="{FF2B5EF4-FFF2-40B4-BE49-F238E27FC236}">
                    <a16:creationId xmlns:a16="http://schemas.microsoft.com/office/drawing/2014/main"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15">
                <a:extLst>
                  <a:ext uri="{FF2B5EF4-FFF2-40B4-BE49-F238E27FC236}">
                    <a16:creationId xmlns:a16="http://schemas.microsoft.com/office/drawing/2014/main"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16">
                <a:extLst>
                  <a:ext uri="{FF2B5EF4-FFF2-40B4-BE49-F238E27FC236}">
                    <a16:creationId xmlns:a16="http://schemas.microsoft.com/office/drawing/2014/main"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17">
                <a:extLst>
                  <a:ext uri="{FF2B5EF4-FFF2-40B4-BE49-F238E27FC236}">
                    <a16:creationId xmlns:a16="http://schemas.microsoft.com/office/drawing/2014/main"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18">
                <a:extLst>
                  <a:ext uri="{FF2B5EF4-FFF2-40B4-BE49-F238E27FC236}">
                    <a16:creationId xmlns:a16="http://schemas.microsoft.com/office/drawing/2014/main"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19">
                <a:extLst>
                  <a:ext uri="{FF2B5EF4-FFF2-40B4-BE49-F238E27FC236}">
                    <a16:creationId xmlns:a16="http://schemas.microsoft.com/office/drawing/2014/main"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20">
                <a:extLst>
                  <a:ext uri="{FF2B5EF4-FFF2-40B4-BE49-F238E27FC236}">
                    <a16:creationId xmlns:a16="http://schemas.microsoft.com/office/drawing/2014/main"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21">
                <a:extLst>
                  <a:ext uri="{FF2B5EF4-FFF2-40B4-BE49-F238E27FC236}">
                    <a16:creationId xmlns:a16="http://schemas.microsoft.com/office/drawing/2014/main"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22">
                <a:extLst>
                  <a:ext uri="{FF2B5EF4-FFF2-40B4-BE49-F238E27FC236}">
                    <a16:creationId xmlns:a16="http://schemas.microsoft.com/office/drawing/2014/main"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23">
                <a:extLst>
                  <a:ext uri="{FF2B5EF4-FFF2-40B4-BE49-F238E27FC236}">
                    <a16:creationId xmlns:a16="http://schemas.microsoft.com/office/drawing/2014/main"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24">
                <a:extLst>
                  <a:ext uri="{FF2B5EF4-FFF2-40B4-BE49-F238E27FC236}">
                    <a16:creationId xmlns:a16="http://schemas.microsoft.com/office/drawing/2014/main"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25">
                <a:extLst>
                  <a:ext uri="{FF2B5EF4-FFF2-40B4-BE49-F238E27FC236}">
                    <a16:creationId xmlns:a16="http://schemas.microsoft.com/office/drawing/2014/main"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26">
                <a:extLst>
                  <a:ext uri="{FF2B5EF4-FFF2-40B4-BE49-F238E27FC236}">
                    <a16:creationId xmlns:a16="http://schemas.microsoft.com/office/drawing/2014/main"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27">
                <a:extLst>
                  <a:ext uri="{FF2B5EF4-FFF2-40B4-BE49-F238E27FC236}">
                    <a16:creationId xmlns:a16="http://schemas.microsoft.com/office/drawing/2014/main"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88" name="Group 87">
            <a:extLst>
              <a:ext uri="{FF2B5EF4-FFF2-40B4-BE49-F238E27FC236}">
                <a16:creationId xmlns:a16="http://schemas.microsoft.com/office/drawing/2014/main" id="{A0A8E5CF-B2F7-1E47-B8C4-53C777A60F59}"/>
              </a:ext>
            </a:extLst>
          </p:cNvPr>
          <p:cNvGrpSpPr/>
          <p:nvPr/>
        </p:nvGrpSpPr>
        <p:grpSpPr>
          <a:xfrm>
            <a:off x="510861" y="3779255"/>
            <a:ext cx="237658" cy="186357"/>
            <a:chOff x="3944938" y="4110038"/>
            <a:chExt cx="360362" cy="282575"/>
          </a:xfrm>
          <a:solidFill>
            <a:schemeClr val="accent6"/>
          </a:solidFill>
        </p:grpSpPr>
        <p:sp>
          <p:nvSpPr>
            <p:cNvPr id="89" name="Freeform 8">
              <a:extLst>
                <a:ext uri="{FF2B5EF4-FFF2-40B4-BE49-F238E27FC236}">
                  <a16:creationId xmlns:a16="http://schemas.microsoft.com/office/drawing/2014/main"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0" name="Freeform 9">
              <a:extLst>
                <a:ext uri="{FF2B5EF4-FFF2-40B4-BE49-F238E27FC236}">
                  <a16:creationId xmlns:a16="http://schemas.microsoft.com/office/drawing/2014/main"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9" name="Freeform 10">
              <a:extLst>
                <a:ext uri="{FF2B5EF4-FFF2-40B4-BE49-F238E27FC236}">
                  <a16:creationId xmlns:a16="http://schemas.microsoft.com/office/drawing/2014/main"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0" name="Freeform 11">
              <a:extLst>
                <a:ext uri="{FF2B5EF4-FFF2-40B4-BE49-F238E27FC236}">
                  <a16:creationId xmlns:a16="http://schemas.microsoft.com/office/drawing/2014/main"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2" name="Freeform 12">
              <a:extLst>
                <a:ext uri="{FF2B5EF4-FFF2-40B4-BE49-F238E27FC236}">
                  <a16:creationId xmlns:a16="http://schemas.microsoft.com/office/drawing/2014/main"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4" name="Freeform 13">
              <a:extLst>
                <a:ext uri="{FF2B5EF4-FFF2-40B4-BE49-F238E27FC236}">
                  <a16:creationId xmlns:a16="http://schemas.microsoft.com/office/drawing/2014/main"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8" name="Freeform 14">
              <a:extLst>
                <a:ext uri="{FF2B5EF4-FFF2-40B4-BE49-F238E27FC236}">
                  <a16:creationId xmlns:a16="http://schemas.microsoft.com/office/drawing/2014/main"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9" name="Freeform 15">
              <a:extLst>
                <a:ext uri="{FF2B5EF4-FFF2-40B4-BE49-F238E27FC236}">
                  <a16:creationId xmlns:a16="http://schemas.microsoft.com/office/drawing/2014/main"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0" name="Freeform 16">
              <a:extLst>
                <a:ext uri="{FF2B5EF4-FFF2-40B4-BE49-F238E27FC236}">
                  <a16:creationId xmlns:a16="http://schemas.microsoft.com/office/drawing/2014/main"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2" name="Freeform 17">
              <a:extLst>
                <a:ext uri="{FF2B5EF4-FFF2-40B4-BE49-F238E27FC236}">
                  <a16:creationId xmlns:a16="http://schemas.microsoft.com/office/drawing/2014/main"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4" name="Freeform 18">
              <a:extLst>
                <a:ext uri="{FF2B5EF4-FFF2-40B4-BE49-F238E27FC236}">
                  <a16:creationId xmlns:a16="http://schemas.microsoft.com/office/drawing/2014/main"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5" name="Freeform 19">
              <a:extLst>
                <a:ext uri="{FF2B5EF4-FFF2-40B4-BE49-F238E27FC236}">
                  <a16:creationId xmlns:a16="http://schemas.microsoft.com/office/drawing/2014/main"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7" name="Freeform 20">
              <a:extLst>
                <a:ext uri="{FF2B5EF4-FFF2-40B4-BE49-F238E27FC236}">
                  <a16:creationId xmlns:a16="http://schemas.microsoft.com/office/drawing/2014/main"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9" name="Freeform 21">
              <a:extLst>
                <a:ext uri="{FF2B5EF4-FFF2-40B4-BE49-F238E27FC236}">
                  <a16:creationId xmlns:a16="http://schemas.microsoft.com/office/drawing/2014/main"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0" name="Freeform 22">
              <a:extLst>
                <a:ext uri="{FF2B5EF4-FFF2-40B4-BE49-F238E27FC236}">
                  <a16:creationId xmlns:a16="http://schemas.microsoft.com/office/drawing/2014/main"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1" name="Freeform 23">
              <a:extLst>
                <a:ext uri="{FF2B5EF4-FFF2-40B4-BE49-F238E27FC236}">
                  <a16:creationId xmlns:a16="http://schemas.microsoft.com/office/drawing/2014/main"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2" name="Freeform 24">
              <a:extLst>
                <a:ext uri="{FF2B5EF4-FFF2-40B4-BE49-F238E27FC236}">
                  <a16:creationId xmlns:a16="http://schemas.microsoft.com/office/drawing/2014/main"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3" name="Freeform 25">
              <a:extLst>
                <a:ext uri="{FF2B5EF4-FFF2-40B4-BE49-F238E27FC236}">
                  <a16:creationId xmlns:a16="http://schemas.microsoft.com/office/drawing/2014/main"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4" name="Freeform 26">
              <a:extLst>
                <a:ext uri="{FF2B5EF4-FFF2-40B4-BE49-F238E27FC236}">
                  <a16:creationId xmlns:a16="http://schemas.microsoft.com/office/drawing/2014/main"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5" name="Freeform 27">
              <a:extLst>
                <a:ext uri="{FF2B5EF4-FFF2-40B4-BE49-F238E27FC236}">
                  <a16:creationId xmlns:a16="http://schemas.microsoft.com/office/drawing/2014/main"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16A62ED2-2DB9-4D4A-BA3F-4FE8294C81B4}"/>
              </a:ext>
            </a:extLst>
          </p:cNvPr>
          <p:cNvGrpSpPr/>
          <p:nvPr/>
        </p:nvGrpSpPr>
        <p:grpSpPr>
          <a:xfrm>
            <a:off x="923571" y="4049969"/>
            <a:ext cx="7965160" cy="933691"/>
            <a:chOff x="900188" y="4439189"/>
            <a:chExt cx="7967235" cy="933934"/>
          </a:xfrm>
        </p:grpSpPr>
        <p:sp>
          <p:nvSpPr>
            <p:cNvPr id="128" name="TextBox 127">
              <a:extLst>
                <a:ext uri="{FF2B5EF4-FFF2-40B4-BE49-F238E27FC236}">
                  <a16:creationId xmlns:a16="http://schemas.microsoft.com/office/drawing/2014/main" id="{1ED8B9E3-6B5A-DC43-B8E3-B55D517EAAE1}"/>
                </a:ext>
              </a:extLst>
            </p:cNvPr>
            <p:cNvSpPr txBox="1"/>
            <p:nvPr/>
          </p:nvSpPr>
          <p:spPr>
            <a:xfrm>
              <a:off x="7960505" y="5237701"/>
              <a:ext cx="906918" cy="135422"/>
            </a:xfrm>
            <a:prstGeom prst="rect">
              <a:avLst/>
            </a:prstGeom>
            <a:noFill/>
          </p:spPr>
          <p:txBody>
            <a:bodyPr wrap="square" lIns="0" tIns="0" rIns="0" bIns="0" rtlCol="0">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Operations</a:t>
              </a:r>
            </a:p>
          </p:txBody>
        </p:sp>
        <p:sp>
          <p:nvSpPr>
            <p:cNvPr id="129" name="Rectangle 128">
              <a:extLst>
                <a:ext uri="{FF2B5EF4-FFF2-40B4-BE49-F238E27FC236}">
                  <a16:creationId xmlns:a16="http://schemas.microsoft.com/office/drawing/2014/main" id="{1BF70EF5-6230-C747-BB37-E5A6C85A3186}"/>
                </a:ext>
              </a:extLst>
            </p:cNvPr>
            <p:cNvSpPr/>
            <p:nvPr/>
          </p:nvSpPr>
          <p:spPr bwMode="gray">
            <a:xfrm>
              <a:off x="900188" y="4439189"/>
              <a:ext cx="2310076"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8D9DE">
                      <a:lumMod val="50000"/>
                    </a:srgbClr>
                  </a:solidFill>
                  <a:effectLst/>
                  <a:uLnTx/>
                  <a:uFillTx/>
                  <a:latin typeface="Calibri"/>
                  <a:ea typeface="+mn-ea"/>
                  <a:cs typeface="+mn-cs"/>
                </a:rPr>
                <a:t>Admin/Operations Console</a:t>
              </a:r>
            </a:p>
          </p:txBody>
        </p:sp>
        <p:sp>
          <p:nvSpPr>
            <p:cNvPr id="130" name="Freeform 2">
              <a:extLst>
                <a:ext uri="{FF2B5EF4-FFF2-40B4-BE49-F238E27FC236}">
                  <a16:creationId xmlns:a16="http://schemas.microsoft.com/office/drawing/2014/main" id="{3379AF5F-1467-1E47-9852-350CA27E472E}"/>
                </a:ext>
              </a:extLst>
            </p:cNvPr>
            <p:cNvSpPr>
              <a:spLocks noChangeAspect="1" noChangeArrowheads="1"/>
            </p:cNvSpPr>
            <p:nvPr/>
          </p:nvSpPr>
          <p:spPr bwMode="auto">
            <a:xfrm>
              <a:off x="8246556"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31" name="Freeform 2">
            <a:extLst>
              <a:ext uri="{FF2B5EF4-FFF2-40B4-BE49-F238E27FC236}">
                <a16:creationId xmlns:a16="http://schemas.microsoft.com/office/drawing/2014/main" id="{F8E2D8B3-EA6B-CA46-A65E-1DF04FE0B903}"/>
              </a:ext>
            </a:extLst>
          </p:cNvPr>
          <p:cNvSpPr>
            <a:spLocks noChangeAspect="1" noChangeArrowheads="1"/>
          </p:cNvSpPr>
          <p:nvPr/>
        </p:nvSpPr>
        <p:spPr bwMode="auto">
          <a:xfrm>
            <a:off x="512547" y="4045995"/>
            <a:ext cx="234290" cy="302775"/>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3367" y="1416018"/>
            <a:ext cx="1736786" cy="373409"/>
          </a:xfrm>
          <a:prstGeom prst="rect">
            <a:avLst/>
          </a:prstGeom>
          <a:noFill/>
          <a:extLst>
            <a:ext uri="{909E8E84-426E-40dd-AFC4-6F175D3DCCD1}">
              <a14:hiddenFill xmlns="" xmlns:a14="http://schemas.microsoft.com/office/drawing/2010/main">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79829" y="1444315"/>
            <a:ext cx="1373773" cy="490812"/>
          </a:xfrm>
          <a:prstGeom prst="rect">
            <a:avLst/>
          </a:prstGeom>
          <a:noFill/>
          <a:extLst>
            <a:ext uri="{909E8E84-426E-40dd-AFC4-6F175D3DCCD1}">
              <a14:hiddenFill xmlns="" xmlns:a14="http://schemas.microsoft.com/office/drawing/2010/main">
                <a:solidFill>
                  <a:srgbClr val="FFFFFF"/>
                </a:solidFill>
              </a14:hiddenFill>
            </a:ext>
          </a:extLst>
        </p:spPr>
      </p:pic>
      <p:sp>
        <p:nvSpPr>
          <p:cNvPr id="195" name="Footer Placeholder 4"/>
          <p:cNvSpPr txBox="1">
            <a:spLocks/>
          </p:cNvSpPr>
          <p:nvPr/>
        </p:nvSpPr>
        <p:spPr>
          <a:xfrm>
            <a:off x="8621057" y="6555562"/>
            <a:ext cx="2701221" cy="182515"/>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33" name="Rounded Rectangle 132"/>
          <p:cNvSpPr/>
          <p:nvPr/>
        </p:nvSpPr>
        <p:spPr bwMode="gray">
          <a:xfrm>
            <a:off x="817269" y="4526007"/>
            <a:ext cx="3518223" cy="365665"/>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641"/>
                </a:solidFill>
                <a:effectLst/>
                <a:uLnTx/>
                <a:uFillTx/>
                <a:latin typeface="Calibri"/>
                <a:ea typeface="+mn-ea"/>
                <a:cs typeface="+mn-cs"/>
              </a:rPr>
              <a:t>Integrated backplane of supporting services</a:t>
            </a:r>
          </a:p>
        </p:txBody>
      </p:sp>
      <p:grpSp>
        <p:nvGrpSpPr>
          <p:cNvPr id="30" name="Group 29"/>
          <p:cNvGrpSpPr/>
          <p:nvPr/>
        </p:nvGrpSpPr>
        <p:grpSpPr>
          <a:xfrm>
            <a:off x="522151" y="3073493"/>
            <a:ext cx="4354966" cy="297966"/>
            <a:chOff x="520700" y="3073400"/>
            <a:chExt cx="4356100" cy="298044"/>
          </a:xfrm>
        </p:grpSpPr>
        <p:cxnSp>
          <p:nvCxnSpPr>
            <p:cNvPr id="4" name="Straight Connector 3"/>
            <p:cNvCxnSpPr/>
            <p:nvPr/>
          </p:nvCxnSpPr>
          <p:spPr>
            <a:xfrm>
              <a:off x="520700" y="3340100"/>
              <a:ext cx="4279900" cy="0"/>
            </a:xfrm>
            <a:prstGeom prst="line">
              <a:avLst/>
            </a:prstGeom>
            <a:ln w="6350">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3225800" y="3073400"/>
              <a:ext cx="1651000" cy="25400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C00000"/>
                  </a:solidFill>
                  <a:effectLst/>
                  <a:uLnTx/>
                  <a:uFillTx/>
                  <a:latin typeface="Calibri"/>
                  <a:ea typeface="+mn-ea"/>
                  <a:cs typeface="+mn-cs"/>
                </a:rPr>
                <a:t>Oracle value-add</a:t>
              </a:r>
            </a:p>
          </p:txBody>
        </p:sp>
        <p:sp>
          <p:nvSpPr>
            <p:cNvPr id="13" name="Rectangle 12"/>
            <p:cNvSpPr/>
            <p:nvPr/>
          </p:nvSpPr>
          <p:spPr bwMode="gray">
            <a:xfrm>
              <a:off x="3175000" y="3307404"/>
              <a:ext cx="1625600" cy="64040"/>
            </a:xfrm>
            <a:prstGeom prst="rect">
              <a:avLst/>
            </a:prstGeom>
            <a:solidFill>
              <a:srgbClr val="C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8" name="Picture 27"/>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62787" y="4576270"/>
            <a:ext cx="333810" cy="186933"/>
          </a:xfrm>
          <a:prstGeom prst="rect">
            <a:avLst/>
          </a:prstGeom>
        </p:spPr>
      </p:pic>
      <p:grpSp>
        <p:nvGrpSpPr>
          <p:cNvPr id="39" name="Group 38"/>
          <p:cNvGrpSpPr/>
          <p:nvPr/>
        </p:nvGrpSpPr>
        <p:grpSpPr>
          <a:xfrm>
            <a:off x="498544" y="2754527"/>
            <a:ext cx="5902178" cy="2498353"/>
            <a:chOff x="497085" y="2754351"/>
            <a:chExt cx="5903715" cy="2499004"/>
          </a:xfrm>
        </p:grpSpPr>
        <p:sp>
          <p:nvSpPr>
            <p:cNvPr id="132" name="Rounded Rectangle 131"/>
            <p:cNvSpPr/>
            <p:nvPr/>
          </p:nvSpPr>
          <p:spPr bwMode="gray">
            <a:xfrm>
              <a:off x="802888" y="4862077"/>
              <a:ext cx="3532144" cy="391278"/>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3A913F">
                      <a:lumMod val="75000"/>
                    </a:srgbClr>
                  </a:solidFill>
                  <a:effectLst/>
                  <a:uLnTx/>
                  <a:uFillTx/>
                  <a:latin typeface="Calibri"/>
                  <a:ea typeface="+mn-ea"/>
                  <a:cs typeface="+mn-cs"/>
                </a:rPr>
                <a:t>Rich integration tools for SORs &amp; new apps </a:t>
              </a:r>
            </a:p>
          </p:txBody>
        </p:sp>
        <p:pic>
          <p:nvPicPr>
            <p:cNvPr id="1028" name="Picture 4" descr="Related image"/>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085" y="4884763"/>
              <a:ext cx="246301" cy="246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duotone>
                <a:schemeClr val="accent6">
                  <a:shade val="45000"/>
                  <a:satMod val="135000"/>
                </a:schemeClr>
                <a:prstClr val="white"/>
              </a:duotone>
            </a:blip>
            <a:stretch>
              <a:fillRect/>
            </a:stretch>
          </p:blipFill>
          <p:spPr>
            <a:xfrm>
              <a:off x="4003556" y="3601843"/>
              <a:ext cx="512957" cy="512957"/>
            </a:xfrm>
            <a:prstGeom prst="rect">
              <a:avLst/>
            </a:prstGeom>
          </p:spPr>
        </p:pic>
        <p:cxnSp>
          <p:nvCxnSpPr>
            <p:cNvPr id="175" name="Straight Connector 174">
              <a:extLst>
                <a:ext uri="{FF2B5EF4-FFF2-40B4-BE49-F238E27FC236}">
                  <a16:creationId xmlns:a16="http://schemas.microsoft.com/office/drawing/2014/main" id="{AF5951C0-D845-B847-BF69-E622F8A7E5EE}"/>
                </a:ext>
              </a:extLst>
            </p:cNvPr>
            <p:cNvCxnSpPr>
              <a:cxnSpLocks/>
              <a:stCxn id="31" idx="3"/>
            </p:cNvCxnSpPr>
            <p:nvPr/>
          </p:nvCxnSpPr>
          <p:spPr>
            <a:xfrm flipV="1">
              <a:off x="4516513" y="2754351"/>
              <a:ext cx="1672414" cy="110397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5951C0-D845-B847-BF69-E622F8A7E5EE}"/>
                </a:ext>
              </a:extLst>
            </p:cNvPr>
            <p:cNvCxnSpPr>
              <a:cxnSpLocks/>
              <a:stCxn id="31" idx="3"/>
            </p:cNvCxnSpPr>
            <p:nvPr/>
          </p:nvCxnSpPr>
          <p:spPr>
            <a:xfrm>
              <a:off x="4516513" y="3858322"/>
              <a:ext cx="1884287" cy="30108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3513729" y="3616701"/>
            <a:ext cx="508913" cy="486397"/>
            <a:chOff x="3513057" y="3616750"/>
            <a:chExt cx="509046" cy="486524"/>
          </a:xfrm>
        </p:grpSpPr>
        <p:sp>
          <p:nvSpPr>
            <p:cNvPr id="191" name="Rounded Rectangle 190"/>
            <p:cNvSpPr/>
            <p:nvPr/>
          </p:nvSpPr>
          <p:spPr bwMode="gray">
            <a:xfrm>
              <a:off x="3513057" y="3616750"/>
              <a:ext cx="229068" cy="188051"/>
            </a:xfrm>
            <a:prstGeom prst="round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28" name="Rounded Rectangle 227"/>
            <p:cNvSpPr/>
            <p:nvPr/>
          </p:nvSpPr>
          <p:spPr bwMode="gray">
            <a:xfrm>
              <a:off x="3513057" y="3907104"/>
              <a:ext cx="229068" cy="196170"/>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25" name="Straight Arrow Connector 224"/>
            <p:cNvCxnSpPr>
              <a:stCxn id="191" idx="3"/>
            </p:cNvCxnSpPr>
            <p:nvPr/>
          </p:nvCxnSpPr>
          <p:spPr>
            <a:xfrm flipV="1">
              <a:off x="3742125" y="3704360"/>
              <a:ext cx="273961" cy="6416"/>
            </a:xfrm>
            <a:prstGeom prst="straightConnector1">
              <a:avLst/>
            </a:prstGeom>
            <a:ln w="190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3"/>
            </p:cNvCxnSpPr>
            <p:nvPr/>
          </p:nvCxnSpPr>
          <p:spPr>
            <a:xfrm flipV="1">
              <a:off x="3742125" y="4003249"/>
              <a:ext cx="279978" cy="1940"/>
            </a:xfrm>
            <a:prstGeom prst="straightConnector1">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5194640" y="2881656"/>
            <a:ext cx="322646" cy="13827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SDK</a:t>
            </a:r>
          </a:p>
        </p:txBody>
      </p:sp>
      <p:grpSp>
        <p:nvGrpSpPr>
          <p:cNvPr id="257" name="Group 256"/>
          <p:cNvGrpSpPr/>
          <p:nvPr/>
        </p:nvGrpSpPr>
        <p:grpSpPr>
          <a:xfrm>
            <a:off x="4653027" y="1784593"/>
            <a:ext cx="3340360" cy="2187910"/>
            <a:chOff x="4652652" y="1784165"/>
            <a:chExt cx="3341230" cy="2188480"/>
          </a:xfrm>
        </p:grpSpPr>
        <p:grpSp>
          <p:nvGrpSpPr>
            <p:cNvPr id="253" name="Group 252"/>
            <p:cNvGrpSpPr/>
            <p:nvPr/>
          </p:nvGrpSpPr>
          <p:grpSpPr>
            <a:xfrm>
              <a:off x="4652652" y="1784165"/>
              <a:ext cx="3341230" cy="2188480"/>
              <a:chOff x="4652652" y="1784166"/>
              <a:chExt cx="3408862" cy="2168397"/>
            </a:xfrm>
          </p:grpSpPr>
          <p:cxnSp>
            <p:nvCxnSpPr>
              <p:cNvPr id="81" name="Straight Connector 80">
                <a:extLst>
                  <a:ext uri="{FF2B5EF4-FFF2-40B4-BE49-F238E27FC236}">
                    <a16:creationId xmlns:a16="http://schemas.microsoft.com/office/drawing/2014/main" id="{82FD931A-B1E0-3A40-826C-571166B0BBDC}"/>
                  </a:ext>
                </a:extLst>
              </p:cNvPr>
              <p:cNvCxnSpPr>
                <a:cxnSpLocks/>
              </p:cNvCxnSpPr>
              <p:nvPr/>
            </p:nvCxnSpPr>
            <p:spPr>
              <a:xfrm flipV="1">
                <a:off x="6713500" y="1784166"/>
                <a:ext cx="1348014" cy="91326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446C283-7EA6-7F4D-B076-DFBE0223EBA3}"/>
                  </a:ext>
                </a:extLst>
              </p:cNvPr>
              <p:cNvSpPr/>
              <p:nvPr/>
            </p:nvSpPr>
            <p:spPr bwMode="gray">
              <a:xfrm>
                <a:off x="5924390" y="2281653"/>
                <a:ext cx="1075229" cy="277130"/>
              </a:xfrm>
              <a:prstGeom prst="rect">
                <a:avLst/>
              </a:prstGeom>
              <a:no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7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A913F"/>
                    </a:solidFill>
                    <a:effectLst/>
                    <a:uLnTx/>
                    <a:uFillTx/>
                    <a:latin typeface="Calibri"/>
                    <a:ea typeface="+mn-ea"/>
                    <a:cs typeface="+mn-cs"/>
                  </a:rPr>
                  <a:t>REST proxy</a:t>
                </a:r>
              </a:p>
            </p:txBody>
          </p:sp>
          <p:cxnSp>
            <p:nvCxnSpPr>
              <p:cNvPr id="77" name="Straight Connector 76">
                <a:extLst>
                  <a:ext uri="{FF2B5EF4-FFF2-40B4-BE49-F238E27FC236}">
                    <a16:creationId xmlns:a16="http://schemas.microsoft.com/office/drawing/2014/main" id="{35EBF141-680B-F046-9375-144389D36EA1}"/>
                  </a:ext>
                </a:extLst>
              </p:cNvPr>
              <p:cNvCxnSpPr>
                <a:cxnSpLocks/>
              </p:cNvCxnSpPr>
              <p:nvPr/>
            </p:nvCxnSpPr>
            <p:spPr>
              <a:xfrm>
                <a:off x="6404827" y="2924738"/>
                <a:ext cx="0" cy="1027825"/>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5951C0-D845-B847-BF69-E622F8A7E5EE}"/>
                  </a:ext>
                </a:extLst>
              </p:cNvPr>
              <p:cNvCxnSpPr>
                <a:cxnSpLocks/>
                <a:stCxn id="106" idx="3"/>
              </p:cNvCxnSpPr>
              <p:nvPr/>
            </p:nvCxnSpPr>
            <p:spPr>
              <a:xfrm>
                <a:off x="4652652" y="2519466"/>
                <a:ext cx="1539231" cy="22399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5300702" y="2488345"/>
              <a:ext cx="316327" cy="13959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REST</a:t>
              </a:r>
            </a:p>
          </p:txBody>
        </p:sp>
      </p:grpSp>
      <p:cxnSp>
        <p:nvCxnSpPr>
          <p:cNvPr id="260" name="Straight Connector 259">
            <a:extLst>
              <a:ext uri="{FF2B5EF4-FFF2-40B4-BE49-F238E27FC236}">
                <a16:creationId xmlns:a16="http://schemas.microsoft.com/office/drawing/2014/main" id="{AF5951C0-D845-B847-BF69-E622F8A7E5EE}"/>
              </a:ext>
            </a:extLst>
          </p:cNvPr>
          <p:cNvCxnSpPr>
            <a:cxnSpLocks/>
            <a:stCxn id="106" idx="2"/>
            <a:endCxn id="31" idx="0"/>
          </p:cNvCxnSpPr>
          <p:nvPr/>
        </p:nvCxnSpPr>
        <p:spPr>
          <a:xfrm>
            <a:off x="3902676" y="2781808"/>
            <a:ext cx="357837" cy="81999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484520" y="5940179"/>
            <a:ext cx="3842007" cy="302234"/>
            <a:chOff x="492024" y="5103270"/>
            <a:chExt cx="3843008" cy="302313"/>
          </a:xfrm>
        </p:grpSpPr>
        <p:sp>
          <p:nvSpPr>
            <p:cNvPr id="267" name="Rounded Rectangle 266"/>
            <p:cNvSpPr/>
            <p:nvPr/>
          </p:nvSpPr>
          <p:spPr bwMode="gray">
            <a:xfrm>
              <a:off x="815893" y="5103270"/>
              <a:ext cx="3519139" cy="302313"/>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5A9E"/>
                  </a:solidFill>
                  <a:effectLst/>
                  <a:uLnTx/>
                  <a:uFillTx/>
                  <a:latin typeface="Calibri"/>
                  <a:ea typeface="+mn-ea"/>
                  <a:cs typeface="+mn-cs"/>
                </a:rPr>
                <a:t>Flexible, global, interoperable deployments</a:t>
              </a:r>
            </a:p>
          </p:txBody>
        </p:sp>
        <p:pic>
          <p:nvPicPr>
            <p:cNvPr id="268" name="Picture 6" descr="Image result for global interoperability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2024" y="5118048"/>
              <a:ext cx="227883" cy="227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3" name="Group 262"/>
          <p:cNvGrpSpPr/>
          <p:nvPr/>
        </p:nvGrpSpPr>
        <p:grpSpPr>
          <a:xfrm>
            <a:off x="408735" y="5584568"/>
            <a:ext cx="3926755" cy="330873"/>
            <a:chOff x="407254" y="5238290"/>
            <a:chExt cx="3927778" cy="330959"/>
          </a:xfrm>
        </p:grpSpPr>
        <p:sp>
          <p:nvSpPr>
            <p:cNvPr id="134" name="Rounded Rectangle 133"/>
            <p:cNvSpPr/>
            <p:nvPr/>
          </p:nvSpPr>
          <p:spPr bwMode="gray">
            <a:xfrm>
              <a:off x="815893" y="5250410"/>
              <a:ext cx="3519139" cy="318839"/>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Autonomous, Oracle-managed PaaS</a:t>
              </a:r>
            </a:p>
          </p:txBody>
        </p:sp>
        <p:pic>
          <p:nvPicPr>
            <p:cNvPr id="262" name="Picture 261"/>
            <p:cNvPicPr>
              <a:picLocks noChangeAspect="1"/>
            </p:cNvPicPr>
            <p:nvPr/>
          </p:nvPicPr>
          <p:blipFill>
            <a:blip r:embed="rId11">
              <a:duotone>
                <a:schemeClr val="accent1">
                  <a:shade val="45000"/>
                  <a:satMod val="135000"/>
                </a:schemeClr>
                <a:prstClr val="white"/>
              </a:duotone>
            </a:blip>
            <a:stretch>
              <a:fillRect/>
            </a:stretch>
          </p:blipFill>
          <p:spPr>
            <a:xfrm>
              <a:off x="407254" y="5238290"/>
              <a:ext cx="375879" cy="203149"/>
            </a:xfrm>
            <a:prstGeom prst="rect">
              <a:avLst/>
            </a:prstGeom>
          </p:spPr>
        </p:pic>
      </p:grpSp>
      <p:grpSp>
        <p:nvGrpSpPr>
          <p:cNvPr id="5" name="Group 4"/>
          <p:cNvGrpSpPr/>
          <p:nvPr/>
        </p:nvGrpSpPr>
        <p:grpSpPr>
          <a:xfrm>
            <a:off x="482892" y="5216172"/>
            <a:ext cx="4269933" cy="365665"/>
            <a:chOff x="481429" y="5823411"/>
            <a:chExt cx="4271045" cy="365760"/>
          </a:xfrm>
        </p:grpSpPr>
        <p:pic>
          <p:nvPicPr>
            <p:cNvPr id="1026" name="Picture 2" descr="Image result for rdbms table"/>
            <p:cNvPicPr>
              <a:picLocks noChangeArrowheads="1"/>
            </p:cNvPicPr>
            <p:nvPr/>
          </p:nvPicPr>
          <p:blipFill rotWithShape="1">
            <a:blip r:embed="rId12" cstate="print">
              <a:extLst>
                <a:ext uri="{28A0092B-C50C-407E-A947-70E740481C1C}">
                  <a14:useLocalDpi xmlns:a14="http://schemas.microsoft.com/office/drawing/2010/main" val="0"/>
                </a:ext>
              </a:extLst>
            </a:blip>
            <a:srcRect l="17349" t="20036" r="20236" b="29220"/>
            <a:stretch/>
          </p:blipFill>
          <p:spPr bwMode="auto">
            <a:xfrm>
              <a:off x="481429" y="5898684"/>
              <a:ext cx="280571" cy="12551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64" name="Rounded Rectangle 163"/>
            <p:cNvSpPr/>
            <p:nvPr/>
          </p:nvSpPr>
          <p:spPr bwMode="gray">
            <a:xfrm>
              <a:off x="802918" y="5823411"/>
              <a:ext cx="3949556" cy="365760"/>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solidFill>
                  <a:effectLst/>
                  <a:uLnTx/>
                  <a:uFillTx/>
                  <a:latin typeface="Calibri"/>
                  <a:ea typeface="+mn-ea"/>
                  <a:cs typeface="+mn-cs"/>
                </a:rPr>
                <a:t>SQL-based rich queries over K-V ledger</a:t>
              </a:r>
            </a:p>
          </p:txBody>
        </p:sp>
      </p:grpSp>
      <p:sp>
        <p:nvSpPr>
          <p:cNvPr id="2" name="Rectangle 1"/>
          <p:cNvSpPr/>
          <p:nvPr/>
        </p:nvSpPr>
        <p:spPr bwMode="gray">
          <a:xfrm>
            <a:off x="6433308" y="448310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5" name="Rectangle 164"/>
          <p:cNvSpPr/>
          <p:nvPr/>
        </p:nvSpPr>
        <p:spPr bwMode="gray">
          <a:xfrm>
            <a:off x="9941181" y="4484895"/>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6" name="Rectangle 165"/>
          <p:cNvSpPr/>
          <p:nvPr/>
        </p:nvSpPr>
        <p:spPr bwMode="gray">
          <a:xfrm>
            <a:off x="8231159" y="227477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7" name="Rectangle 6"/>
          <p:cNvSpPr/>
          <p:nvPr/>
        </p:nvSpPr>
        <p:spPr bwMode="gray">
          <a:xfrm>
            <a:off x="5085025" y="5885810"/>
            <a:ext cx="6456268" cy="390423"/>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7" name="Rectangle 166"/>
          <p:cNvSpPr/>
          <p:nvPr/>
        </p:nvSpPr>
        <p:spPr bwMode="gray">
          <a:xfrm>
            <a:off x="8170321" y="5295413"/>
            <a:ext cx="276153" cy="599920"/>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9" name="Group 8"/>
          <p:cNvGrpSpPr/>
          <p:nvPr/>
        </p:nvGrpSpPr>
        <p:grpSpPr>
          <a:xfrm>
            <a:off x="504302" y="3330326"/>
            <a:ext cx="2663785" cy="413760"/>
            <a:chOff x="504433" y="3309280"/>
            <a:chExt cx="2664479" cy="413868"/>
          </a:xfrm>
        </p:grpSpPr>
        <p:sp>
          <p:nvSpPr>
            <p:cNvPr id="168" name="Rectangle 167">
              <a:extLst>
                <a:ext uri="{FF2B5EF4-FFF2-40B4-BE49-F238E27FC236}">
                  <a16:creationId xmlns:a16="http://schemas.microsoft.com/office/drawing/2014/main" id="{57EB0BE8-53C4-EB42-8E20-9786C299F0FA}"/>
                </a:ext>
              </a:extLst>
            </p:cNvPr>
            <p:cNvSpPr/>
            <p:nvPr/>
          </p:nvSpPr>
          <p:spPr bwMode="gray">
            <a:xfrm>
              <a:off x="917543" y="3309280"/>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Pre-assembled Dependencies</a:t>
              </a:r>
            </a:p>
          </p:txBody>
        </p:sp>
        <p:pic>
          <p:nvPicPr>
            <p:cNvPr id="8" name="Picture 7"/>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33" y="3394840"/>
              <a:ext cx="309831" cy="218165"/>
            </a:xfrm>
            <a:prstGeom prst="rect">
              <a:avLst/>
            </a:prstGeom>
          </p:spPr>
        </p:pic>
      </p:grpSp>
    </p:spTree>
    <p:extLst>
      <p:ext uri="{BB962C8B-B14F-4D97-AF65-F5344CB8AC3E}">
        <p14:creationId xmlns:p14="http://schemas.microsoft.com/office/powerpoint/2010/main" val="2789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 presetClass="exit"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barn(inVertical)">
                                      <p:cBhvr>
                                        <p:cTn id="26" dur="500"/>
                                        <p:tgtEl>
                                          <p:spTgt spid="257"/>
                                        </p:tgtEl>
                                      </p:cBhvr>
                                    </p:animEffect>
                                  </p:childTnLst>
                                </p:cTn>
                              </p:par>
                              <p:par>
                                <p:cTn id="27" presetID="22" presetClass="entr" presetSubtype="1"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up)">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wipe(up)">
                                      <p:cBhvr>
                                        <p:cTn id="34" dur="500"/>
                                        <p:tgtEl>
                                          <p:spTgt spid="12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260"/>
                                        </p:tgtEl>
                                        <p:attrNameLst>
                                          <p:attrName>style.visibility</p:attrName>
                                        </p:attrNameLst>
                                      </p:cBhvr>
                                      <p:to>
                                        <p:strVal val="visible"/>
                                      </p:to>
                                    </p:set>
                                    <p:animEffect transition="in" filter="wipe(up)">
                                      <p:cBhvr>
                                        <p:cTn id="60" dur="500"/>
                                        <p:tgtEl>
                                          <p:spTgt spid="2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3"/>
                                        </p:tgtEl>
                                        <p:attrNameLst>
                                          <p:attrName>style.visibility</p:attrName>
                                        </p:attrNameLst>
                                      </p:cBhvr>
                                      <p:to>
                                        <p:strVal val="visible"/>
                                      </p:to>
                                    </p:set>
                                    <p:animEffect transition="in" filter="fade">
                                      <p:cBhvr>
                                        <p:cTn id="70" dur="500"/>
                                        <p:tgtEl>
                                          <p:spTgt spid="2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6"/>
                                        </p:tgtEl>
                                        <p:attrNameLst>
                                          <p:attrName>style.visibility</p:attrName>
                                        </p:attrNameLst>
                                      </p:cBhvr>
                                      <p:to>
                                        <p:strVal val="visible"/>
                                      </p:to>
                                    </p:set>
                                    <p:animEffect transition="in" filter="fade">
                                      <p:cBhvr>
                                        <p:cTn id="75"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7" grpId="0" animBg="1"/>
      <p:bldP spid="1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0195D-6320-3E46-AFD3-D4B9400AC8CD}"/>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FF53F20-04F4-E846-BDC1-533890CCD83E}"/>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0DBECF87-B58F-194A-89BE-F6E55C9E4A49}"/>
              </a:ext>
            </a:extLst>
          </p:cNvPr>
          <p:cNvSpPr>
            <a:spLocks noGrp="1"/>
          </p:cNvSpPr>
          <p:nvPr>
            <p:ph type="sldNum" sz="quarter" idx="12"/>
          </p:nvPr>
        </p:nvSpPr>
        <p:spPr/>
        <p:txBody>
          <a:bodyPr/>
          <a:lstStyle/>
          <a:p>
            <a:fld id="{C51EAA63-D034-42AE-91FA-B13B9518C7BE}" type="slidenum">
              <a:rPr lang="de-DE" smtClean="0">
                <a:solidFill>
                  <a:srgbClr val="58595B"/>
                </a:solidFill>
              </a:rPr>
              <a:pPr/>
              <a:t>12</a:t>
            </a:fld>
            <a:endParaRPr lang="de-DE">
              <a:solidFill>
                <a:srgbClr val="58595B"/>
              </a:solidFill>
            </a:endParaRPr>
          </a:p>
        </p:txBody>
      </p:sp>
      <p:pic>
        <p:nvPicPr>
          <p:cNvPr id="5" name="Grafik 4">
            <a:extLst>
              <a:ext uri="{FF2B5EF4-FFF2-40B4-BE49-F238E27FC236}">
                <a16:creationId xmlns:a16="http://schemas.microsoft.com/office/drawing/2014/main" id="{DFD7515C-CC11-284E-9509-7B1FC9907F1F}"/>
              </a:ext>
            </a:extLst>
          </p:cNvPr>
          <p:cNvPicPr>
            <a:picLocks noChangeAspect="1"/>
          </p:cNvPicPr>
          <p:nvPr/>
        </p:nvPicPr>
        <p:blipFill>
          <a:blip r:embed="rId2"/>
          <a:stretch>
            <a:fillRect/>
          </a:stretch>
        </p:blipFill>
        <p:spPr>
          <a:xfrm>
            <a:off x="215214" y="201881"/>
            <a:ext cx="11754392" cy="6209868"/>
          </a:xfrm>
          <a:prstGeom prst="rect">
            <a:avLst/>
          </a:prstGeom>
        </p:spPr>
      </p:pic>
    </p:spTree>
    <p:extLst>
      <p:ext uri="{BB962C8B-B14F-4D97-AF65-F5344CB8AC3E}">
        <p14:creationId xmlns:p14="http://schemas.microsoft.com/office/powerpoint/2010/main" val="27368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77C340-9362-8C41-A7C4-560C59561E6D}"/>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BDFFDA4-8C87-CD43-96F3-70BCC25AA79E}"/>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8ED84CA5-1BAF-C84A-97EE-BBA7C09A7373}"/>
              </a:ext>
            </a:extLst>
          </p:cNvPr>
          <p:cNvSpPr>
            <a:spLocks noGrp="1"/>
          </p:cNvSpPr>
          <p:nvPr>
            <p:ph type="sldNum" sz="quarter" idx="12"/>
          </p:nvPr>
        </p:nvSpPr>
        <p:spPr/>
        <p:txBody>
          <a:bodyPr/>
          <a:lstStyle/>
          <a:p>
            <a:fld id="{C51EAA63-D034-42AE-91FA-B13B9518C7BE}" type="slidenum">
              <a:rPr lang="de-DE" smtClean="0">
                <a:solidFill>
                  <a:srgbClr val="58595B"/>
                </a:solidFill>
              </a:rPr>
              <a:pPr/>
              <a:t>13</a:t>
            </a:fld>
            <a:endParaRPr lang="de-DE">
              <a:solidFill>
                <a:srgbClr val="58595B"/>
              </a:solidFill>
            </a:endParaRPr>
          </a:p>
        </p:txBody>
      </p:sp>
      <p:pic>
        <p:nvPicPr>
          <p:cNvPr id="5" name="Grafik 4">
            <a:extLst>
              <a:ext uri="{FF2B5EF4-FFF2-40B4-BE49-F238E27FC236}">
                <a16:creationId xmlns:a16="http://schemas.microsoft.com/office/drawing/2014/main" id="{2EDC412A-AD7B-8744-B69C-44CB1F9D0292}"/>
              </a:ext>
            </a:extLst>
          </p:cNvPr>
          <p:cNvPicPr>
            <a:picLocks noChangeAspect="1"/>
          </p:cNvPicPr>
          <p:nvPr/>
        </p:nvPicPr>
        <p:blipFill>
          <a:blip r:embed="rId2"/>
          <a:stretch>
            <a:fillRect/>
          </a:stretch>
        </p:blipFill>
        <p:spPr>
          <a:xfrm>
            <a:off x="188261" y="228601"/>
            <a:ext cx="11754016" cy="6171912"/>
          </a:xfrm>
          <a:prstGeom prst="rect">
            <a:avLst/>
          </a:prstGeom>
        </p:spPr>
      </p:pic>
    </p:spTree>
    <p:extLst>
      <p:ext uri="{BB962C8B-B14F-4D97-AF65-F5344CB8AC3E}">
        <p14:creationId xmlns:p14="http://schemas.microsoft.com/office/powerpoint/2010/main" val="340802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E3DA7-5A93-E64F-AF1B-F69AD921238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7C8785D-A691-C644-9A14-50FD3CCF4134}"/>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29FCCDAE-D37E-9647-839A-07ED46152B20}"/>
              </a:ext>
            </a:extLst>
          </p:cNvPr>
          <p:cNvSpPr>
            <a:spLocks noGrp="1"/>
          </p:cNvSpPr>
          <p:nvPr>
            <p:ph type="sldNum" sz="quarter" idx="12"/>
          </p:nvPr>
        </p:nvSpPr>
        <p:spPr/>
        <p:txBody>
          <a:bodyPr/>
          <a:lstStyle/>
          <a:p>
            <a:fld id="{C51EAA63-D034-42AE-91FA-B13B9518C7BE}" type="slidenum">
              <a:rPr lang="de-DE" smtClean="0">
                <a:solidFill>
                  <a:srgbClr val="58595B"/>
                </a:solidFill>
              </a:rPr>
              <a:pPr/>
              <a:t>14</a:t>
            </a:fld>
            <a:endParaRPr lang="de-DE">
              <a:solidFill>
                <a:srgbClr val="58595B"/>
              </a:solidFill>
            </a:endParaRPr>
          </a:p>
        </p:txBody>
      </p:sp>
      <p:pic>
        <p:nvPicPr>
          <p:cNvPr id="5" name="Grafik 4">
            <a:extLst>
              <a:ext uri="{FF2B5EF4-FFF2-40B4-BE49-F238E27FC236}">
                <a16:creationId xmlns:a16="http://schemas.microsoft.com/office/drawing/2014/main" id="{EF42CD02-6A49-B845-BE1C-BA565BD4C16A}"/>
              </a:ext>
            </a:extLst>
          </p:cNvPr>
          <p:cNvPicPr>
            <a:picLocks noChangeAspect="1"/>
          </p:cNvPicPr>
          <p:nvPr/>
        </p:nvPicPr>
        <p:blipFill>
          <a:blip r:embed="rId2"/>
          <a:stretch>
            <a:fillRect/>
          </a:stretch>
        </p:blipFill>
        <p:spPr>
          <a:xfrm>
            <a:off x="201880" y="165059"/>
            <a:ext cx="11875325" cy="6252418"/>
          </a:xfrm>
          <a:prstGeom prst="rect">
            <a:avLst/>
          </a:prstGeom>
        </p:spPr>
      </p:pic>
    </p:spTree>
    <p:extLst>
      <p:ext uri="{BB962C8B-B14F-4D97-AF65-F5344CB8AC3E}">
        <p14:creationId xmlns:p14="http://schemas.microsoft.com/office/powerpoint/2010/main" val="343745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C9A395-631F-364D-93FE-E8C8D3A1C571}"/>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7134706-1F98-3544-9C57-6CE575ED5135}"/>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443CB502-DF92-ED47-A511-014126166A6F}"/>
              </a:ext>
            </a:extLst>
          </p:cNvPr>
          <p:cNvSpPr>
            <a:spLocks noGrp="1"/>
          </p:cNvSpPr>
          <p:nvPr>
            <p:ph type="sldNum" sz="quarter" idx="12"/>
          </p:nvPr>
        </p:nvSpPr>
        <p:spPr/>
        <p:txBody>
          <a:bodyPr/>
          <a:lstStyle/>
          <a:p>
            <a:fld id="{C51EAA63-D034-42AE-91FA-B13B9518C7BE}" type="slidenum">
              <a:rPr lang="de-DE" smtClean="0">
                <a:solidFill>
                  <a:srgbClr val="58595B"/>
                </a:solidFill>
              </a:rPr>
              <a:pPr/>
              <a:t>15</a:t>
            </a:fld>
            <a:endParaRPr lang="de-DE">
              <a:solidFill>
                <a:srgbClr val="58595B"/>
              </a:solidFill>
            </a:endParaRPr>
          </a:p>
        </p:txBody>
      </p:sp>
      <p:pic>
        <p:nvPicPr>
          <p:cNvPr id="5" name="Grafik 4">
            <a:extLst>
              <a:ext uri="{FF2B5EF4-FFF2-40B4-BE49-F238E27FC236}">
                <a16:creationId xmlns:a16="http://schemas.microsoft.com/office/drawing/2014/main" id="{B58ADF39-3C39-B84F-A24B-08E27B972373}"/>
              </a:ext>
            </a:extLst>
          </p:cNvPr>
          <p:cNvPicPr>
            <a:picLocks noChangeAspect="1"/>
          </p:cNvPicPr>
          <p:nvPr/>
        </p:nvPicPr>
        <p:blipFill>
          <a:blip r:embed="rId2"/>
          <a:stretch>
            <a:fillRect/>
          </a:stretch>
        </p:blipFill>
        <p:spPr>
          <a:xfrm>
            <a:off x="213756" y="209014"/>
            <a:ext cx="11792198" cy="6214234"/>
          </a:xfrm>
          <a:prstGeom prst="rect">
            <a:avLst/>
          </a:prstGeom>
        </p:spPr>
      </p:pic>
    </p:spTree>
    <p:extLst>
      <p:ext uri="{BB962C8B-B14F-4D97-AF65-F5344CB8AC3E}">
        <p14:creationId xmlns:p14="http://schemas.microsoft.com/office/powerpoint/2010/main" val="412940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6BDA04-9BAF-1349-9BB6-D76C6635C64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A83C6DD-6FF7-7442-B03E-D8FD9C8F64C5}"/>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449824F8-D4ED-0F49-A638-0B5F57BAAD18}"/>
              </a:ext>
            </a:extLst>
          </p:cNvPr>
          <p:cNvSpPr>
            <a:spLocks noGrp="1"/>
          </p:cNvSpPr>
          <p:nvPr>
            <p:ph type="sldNum" sz="quarter" idx="12"/>
          </p:nvPr>
        </p:nvSpPr>
        <p:spPr/>
        <p:txBody>
          <a:bodyPr/>
          <a:lstStyle/>
          <a:p>
            <a:fld id="{C51EAA63-D034-42AE-91FA-B13B9518C7BE}" type="slidenum">
              <a:rPr lang="de-DE" smtClean="0">
                <a:solidFill>
                  <a:srgbClr val="58595B"/>
                </a:solidFill>
              </a:rPr>
              <a:pPr/>
              <a:t>16</a:t>
            </a:fld>
            <a:endParaRPr lang="de-DE">
              <a:solidFill>
                <a:srgbClr val="58595B"/>
              </a:solidFill>
            </a:endParaRPr>
          </a:p>
        </p:txBody>
      </p:sp>
      <p:pic>
        <p:nvPicPr>
          <p:cNvPr id="5" name="Grafik 4">
            <a:extLst>
              <a:ext uri="{FF2B5EF4-FFF2-40B4-BE49-F238E27FC236}">
                <a16:creationId xmlns:a16="http://schemas.microsoft.com/office/drawing/2014/main" id="{B8D79156-793B-5844-A80E-6A5053C393BD}"/>
              </a:ext>
            </a:extLst>
          </p:cNvPr>
          <p:cNvPicPr>
            <a:picLocks noChangeAspect="1"/>
          </p:cNvPicPr>
          <p:nvPr/>
        </p:nvPicPr>
        <p:blipFill>
          <a:blip r:embed="rId2"/>
          <a:stretch>
            <a:fillRect/>
          </a:stretch>
        </p:blipFill>
        <p:spPr>
          <a:xfrm>
            <a:off x="190004" y="178312"/>
            <a:ext cx="11851575" cy="6266227"/>
          </a:xfrm>
          <a:prstGeom prst="rect">
            <a:avLst/>
          </a:prstGeom>
        </p:spPr>
      </p:pic>
    </p:spTree>
    <p:extLst>
      <p:ext uri="{BB962C8B-B14F-4D97-AF65-F5344CB8AC3E}">
        <p14:creationId xmlns:p14="http://schemas.microsoft.com/office/powerpoint/2010/main" val="191817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5F3A3-21BE-7B45-B14D-099C20C9F3A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412A54C7-9A28-3343-BCCB-846884FD7A89}"/>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066A8C20-7EB9-5946-B72A-C0DA8EB26B54}"/>
              </a:ext>
            </a:extLst>
          </p:cNvPr>
          <p:cNvSpPr>
            <a:spLocks noGrp="1"/>
          </p:cNvSpPr>
          <p:nvPr>
            <p:ph type="sldNum" sz="quarter" idx="12"/>
          </p:nvPr>
        </p:nvSpPr>
        <p:spPr/>
        <p:txBody>
          <a:bodyPr/>
          <a:lstStyle/>
          <a:p>
            <a:fld id="{C51EAA63-D034-42AE-91FA-B13B9518C7BE}" type="slidenum">
              <a:rPr lang="de-DE" smtClean="0">
                <a:solidFill>
                  <a:srgbClr val="58595B"/>
                </a:solidFill>
              </a:rPr>
              <a:pPr/>
              <a:t>17</a:t>
            </a:fld>
            <a:endParaRPr lang="de-DE">
              <a:solidFill>
                <a:srgbClr val="58595B"/>
              </a:solidFill>
            </a:endParaRPr>
          </a:p>
        </p:txBody>
      </p:sp>
      <p:pic>
        <p:nvPicPr>
          <p:cNvPr id="5" name="Grafik 4">
            <a:extLst>
              <a:ext uri="{FF2B5EF4-FFF2-40B4-BE49-F238E27FC236}">
                <a16:creationId xmlns:a16="http://schemas.microsoft.com/office/drawing/2014/main" id="{0C30E7A8-3ECA-A541-8D66-5BC867230CA2}"/>
              </a:ext>
            </a:extLst>
          </p:cNvPr>
          <p:cNvPicPr>
            <a:picLocks noChangeAspect="1"/>
          </p:cNvPicPr>
          <p:nvPr/>
        </p:nvPicPr>
        <p:blipFill>
          <a:blip r:embed="rId2"/>
          <a:stretch>
            <a:fillRect/>
          </a:stretch>
        </p:blipFill>
        <p:spPr>
          <a:xfrm>
            <a:off x="201880" y="178130"/>
            <a:ext cx="11849646" cy="6223195"/>
          </a:xfrm>
          <a:prstGeom prst="rect">
            <a:avLst/>
          </a:prstGeom>
        </p:spPr>
      </p:pic>
    </p:spTree>
    <p:extLst>
      <p:ext uri="{BB962C8B-B14F-4D97-AF65-F5344CB8AC3E}">
        <p14:creationId xmlns:p14="http://schemas.microsoft.com/office/powerpoint/2010/main" val="208436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3" name="Straight Connector 132"/>
          <p:cNvCxnSpPr>
            <a:stCxn id="12" idx="2"/>
          </p:cNvCxnSpPr>
          <p:nvPr/>
        </p:nvCxnSpPr>
        <p:spPr>
          <a:xfrm>
            <a:off x="8905973" y="3057525"/>
            <a:ext cx="6350" cy="54292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 idx="2"/>
          </p:cNvCxnSpPr>
          <p:nvPr/>
        </p:nvCxnSpPr>
        <p:spPr>
          <a:xfrm flipH="1">
            <a:off x="10117346" y="3057525"/>
            <a:ext cx="3231" cy="53117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6361044" y="3590602"/>
            <a:ext cx="5307082" cy="1086174"/>
          </a:xfrm>
          <a:prstGeom prst="roundRect">
            <a:avLst>
              <a:gd name="adj" fmla="val 7693"/>
            </a:avLst>
          </a:prstGeom>
          <a:ln>
            <a:prstDash val="lgDash"/>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sp>
        <p:nvSpPr>
          <p:cNvPr id="101" name="Flowchart: Magnetic Disk 100"/>
          <p:cNvSpPr/>
          <p:nvPr/>
        </p:nvSpPr>
        <p:spPr>
          <a:xfrm>
            <a:off x="6433955" y="3878917"/>
            <a:ext cx="738122" cy="707666"/>
          </a:xfrm>
          <a:prstGeom prst="flowChartMagneticDisk">
            <a:avLst/>
          </a:prstGeom>
          <a:solidFill>
            <a:srgbClr val="41555E"/>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atin typeface="Franklin Gothic Medium Cond" pitchFamily="34" charset="0"/>
              </a:rPr>
              <a:t>Ledger X</a:t>
            </a:r>
          </a:p>
        </p:txBody>
      </p:sp>
      <p:cxnSp>
        <p:nvCxnSpPr>
          <p:cNvPr id="91" name="Straight Connector 90"/>
          <p:cNvCxnSpPr/>
          <p:nvPr/>
        </p:nvCxnSpPr>
        <p:spPr>
          <a:xfrm>
            <a:off x="7238999" y="4255799"/>
            <a:ext cx="3700463" cy="0"/>
          </a:xfrm>
          <a:prstGeom prst="line">
            <a:avLst/>
          </a:prstGeom>
          <a:ln w="19050">
            <a:solidFill>
              <a:schemeClr val="tx1">
                <a:lumMod val="50000"/>
              </a:schemeClr>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36710" y="2420141"/>
            <a:ext cx="5284468" cy="2164215"/>
          </a:xfrm>
        </p:spPr>
        <p:txBody>
          <a:bodyPr/>
          <a:lstStyle/>
          <a:p>
            <a:pPr>
              <a:spcBef>
                <a:spcPts val="0"/>
              </a:spcBef>
              <a:spcAft>
                <a:spcPts val="300"/>
              </a:spcAft>
              <a:buClr>
                <a:schemeClr val="accent2"/>
              </a:buClr>
            </a:pPr>
            <a:r>
              <a:rPr lang="en-US" sz="2400" dirty="0"/>
              <a:t>Collaborative network of organizations using a common blockchain </a:t>
            </a:r>
          </a:p>
          <a:p>
            <a:pPr lvl="1">
              <a:spcBef>
                <a:spcPts val="0"/>
              </a:spcBef>
              <a:spcAft>
                <a:spcPts val="300"/>
              </a:spcAft>
              <a:buClr>
                <a:schemeClr val="accent2"/>
              </a:buClr>
            </a:pPr>
            <a:r>
              <a:rPr lang="en-US" sz="2000" dirty="0"/>
              <a:t>Oracle cloud or heterogeneous nodes</a:t>
            </a:r>
          </a:p>
          <a:p>
            <a:pPr lvl="1">
              <a:spcBef>
                <a:spcPts val="0"/>
              </a:spcBef>
              <a:spcAft>
                <a:spcPts val="300"/>
              </a:spcAft>
              <a:buClr>
                <a:schemeClr val="accent2"/>
              </a:buClr>
              <a:buNone/>
            </a:pPr>
            <a:endParaRPr lang="en-US" sz="800" dirty="0"/>
          </a:p>
          <a:p>
            <a:pPr>
              <a:spcBef>
                <a:spcPts val="0"/>
              </a:spcBef>
              <a:spcAft>
                <a:spcPts val="300"/>
              </a:spcAft>
              <a:buClr>
                <a:schemeClr val="accent2"/>
              </a:buClr>
            </a:pPr>
            <a:r>
              <a:rPr lang="en-US" sz="2400" dirty="0"/>
              <a:t>Create a new network or add to an existing network</a:t>
            </a:r>
          </a:p>
          <a:p>
            <a:pPr>
              <a:spcBef>
                <a:spcPts val="0"/>
              </a:spcBef>
              <a:spcAft>
                <a:spcPts val="300"/>
              </a:spcAft>
              <a:buClr>
                <a:schemeClr val="accent2"/>
              </a:buClr>
            </a:pPr>
            <a:r>
              <a:rPr lang="en-US" sz="2400" dirty="0"/>
              <a:t>Ensure privacy by creating channels with distinct policies and data access spanning multiple orgs</a:t>
            </a:r>
          </a:p>
        </p:txBody>
      </p:sp>
      <p:sp>
        <p:nvSpPr>
          <p:cNvPr id="9" name="Title 1"/>
          <p:cNvSpPr>
            <a:spLocks noGrp="1"/>
          </p:cNvSpPr>
          <p:nvPr>
            <p:ph type="title"/>
          </p:nvPr>
        </p:nvSpPr>
        <p:spPr>
          <a:xfrm>
            <a:off x="479901" y="231578"/>
            <a:ext cx="10969924" cy="528452"/>
          </a:xfrm>
        </p:spPr>
        <p:txBody>
          <a:bodyPr/>
          <a:lstStyle/>
          <a:p>
            <a:r>
              <a:rPr lang="en-US" dirty="0"/>
              <a:t>BCS Interactions – Creating Business Network</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18</a:t>
            </a:fld>
            <a:endParaRPr lang="en-US" dirty="0"/>
          </a:p>
        </p:txBody>
      </p:sp>
      <p:sp>
        <p:nvSpPr>
          <p:cNvPr id="7" name="Rounded Rectangle 6"/>
          <p:cNvSpPr/>
          <p:nvPr/>
        </p:nvSpPr>
        <p:spPr>
          <a:xfrm>
            <a:off x="6350926" y="1128186"/>
            <a:ext cx="1878674" cy="1929339"/>
          </a:xfrm>
          <a:prstGeom prst="roundRect">
            <a:avLst>
              <a:gd name="adj" fmla="val 7693"/>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A</a:t>
            </a:r>
          </a:p>
        </p:txBody>
      </p:sp>
      <p:sp>
        <p:nvSpPr>
          <p:cNvPr id="12" name="Rounded Rectangle 11"/>
          <p:cNvSpPr/>
          <p:nvPr/>
        </p:nvSpPr>
        <p:spPr>
          <a:xfrm>
            <a:off x="8420198" y="1128186"/>
            <a:ext cx="971550" cy="1929339"/>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B</a:t>
            </a:r>
          </a:p>
        </p:txBody>
      </p:sp>
      <p:sp>
        <p:nvSpPr>
          <p:cNvPr id="13" name="Rounded Rectangle 12"/>
          <p:cNvSpPr/>
          <p:nvPr/>
        </p:nvSpPr>
        <p:spPr>
          <a:xfrm>
            <a:off x="9634802" y="1128186"/>
            <a:ext cx="971550" cy="1929339"/>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C</a:t>
            </a:r>
          </a:p>
        </p:txBody>
      </p:sp>
      <p:sp>
        <p:nvSpPr>
          <p:cNvPr id="14" name="Regular Pentagon 13"/>
          <p:cNvSpPr/>
          <p:nvPr/>
        </p:nvSpPr>
        <p:spPr>
          <a:xfrm>
            <a:off x="6589051" y="1537761"/>
            <a:ext cx="742950" cy="590550"/>
          </a:xfrm>
          <a:prstGeom prst="pen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A</a:t>
            </a:r>
          </a:p>
        </p:txBody>
      </p:sp>
      <p:sp>
        <p:nvSpPr>
          <p:cNvPr id="16" name="Regular Pentagon 15"/>
          <p:cNvSpPr/>
          <p:nvPr/>
        </p:nvSpPr>
        <p:spPr>
          <a:xfrm>
            <a:off x="8531323" y="1537761"/>
            <a:ext cx="742950" cy="590550"/>
          </a:xfrm>
          <a:prstGeom prst="pen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B</a:t>
            </a:r>
          </a:p>
        </p:txBody>
      </p:sp>
      <p:sp>
        <p:nvSpPr>
          <p:cNvPr id="17" name="Regular Pentagon 16"/>
          <p:cNvSpPr/>
          <p:nvPr/>
        </p:nvSpPr>
        <p:spPr>
          <a:xfrm>
            <a:off x="9758627" y="1537761"/>
            <a:ext cx="742950" cy="590550"/>
          </a:xfrm>
          <a:prstGeom prst="pen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C</a:t>
            </a:r>
          </a:p>
        </p:txBody>
      </p:sp>
      <p:sp>
        <p:nvSpPr>
          <p:cNvPr id="18" name="Octagon 17"/>
          <p:cNvSpPr/>
          <p:nvPr/>
        </p:nvSpPr>
        <p:spPr>
          <a:xfrm>
            <a:off x="6455700"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19" name="Octagon 18"/>
          <p:cNvSpPr/>
          <p:nvPr/>
        </p:nvSpPr>
        <p:spPr>
          <a:xfrm>
            <a:off x="6784313"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0" name="Octagon 19"/>
          <p:cNvSpPr/>
          <p:nvPr/>
        </p:nvSpPr>
        <p:spPr>
          <a:xfrm>
            <a:off x="7112925"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4" name="Octagon 23"/>
          <p:cNvSpPr/>
          <p:nvPr/>
        </p:nvSpPr>
        <p:spPr>
          <a:xfrm>
            <a:off x="8569422" y="2423587"/>
            <a:ext cx="352425" cy="400050"/>
          </a:xfrm>
          <a:prstGeom prst="oc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5" name="Octagon 24"/>
          <p:cNvSpPr/>
          <p:nvPr/>
        </p:nvSpPr>
        <p:spPr>
          <a:xfrm>
            <a:off x="8888510" y="2423587"/>
            <a:ext cx="352425" cy="400050"/>
          </a:xfrm>
          <a:prstGeom prst="oc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6" name="Octagon 25"/>
          <p:cNvSpPr/>
          <p:nvPr/>
        </p:nvSpPr>
        <p:spPr>
          <a:xfrm>
            <a:off x="9796727" y="2423587"/>
            <a:ext cx="352425" cy="400050"/>
          </a:xfrm>
          <a:prstGeom prst="oc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7" name="Octagon 26"/>
          <p:cNvSpPr/>
          <p:nvPr/>
        </p:nvSpPr>
        <p:spPr>
          <a:xfrm>
            <a:off x="10106289" y="2423587"/>
            <a:ext cx="352425" cy="400050"/>
          </a:xfrm>
          <a:prstGeom prst="oc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cxnSp>
        <p:nvCxnSpPr>
          <p:cNvPr id="29" name="Straight Connector 28"/>
          <p:cNvCxnSpPr>
            <a:stCxn id="14" idx="2"/>
            <a:endCxn id="18" idx="6"/>
          </p:cNvCxnSpPr>
          <p:nvPr/>
        </p:nvCxnSpPr>
        <p:spPr>
          <a:xfrm flipH="1">
            <a:off x="6558922" y="2128309"/>
            <a:ext cx="172020" cy="29527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4"/>
            <a:endCxn id="20" idx="7"/>
          </p:cNvCxnSpPr>
          <p:nvPr/>
        </p:nvCxnSpPr>
        <p:spPr>
          <a:xfrm>
            <a:off x="7190110" y="2128309"/>
            <a:ext cx="172018" cy="29527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6" idx="2"/>
            <a:endCxn id="24" idx="6"/>
          </p:cNvCxnSpPr>
          <p:nvPr/>
        </p:nvCxnSpPr>
        <p:spPr>
          <a:xfrm flipH="1">
            <a:off x="8672644" y="2128309"/>
            <a:ext cx="570" cy="29527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4"/>
            <a:endCxn id="25" idx="7"/>
          </p:cNvCxnSpPr>
          <p:nvPr/>
        </p:nvCxnSpPr>
        <p:spPr>
          <a:xfrm>
            <a:off x="9132382" y="2128309"/>
            <a:ext cx="5331" cy="29527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7" idx="2"/>
            <a:endCxn id="26" idx="6"/>
          </p:cNvCxnSpPr>
          <p:nvPr/>
        </p:nvCxnSpPr>
        <p:spPr>
          <a:xfrm flipH="1">
            <a:off x="9899949" y="2128309"/>
            <a:ext cx="569" cy="295278"/>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7" idx="4"/>
            <a:endCxn id="27" idx="7"/>
          </p:cNvCxnSpPr>
          <p:nvPr/>
        </p:nvCxnSpPr>
        <p:spPr>
          <a:xfrm flipH="1">
            <a:off x="10355492" y="2128309"/>
            <a:ext cx="4194" cy="295278"/>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64" name="Octagon 63"/>
          <p:cNvSpPr/>
          <p:nvPr/>
        </p:nvSpPr>
        <p:spPr>
          <a:xfrm>
            <a:off x="7238999" y="4057327"/>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65" name="Octagon 64"/>
          <p:cNvSpPr/>
          <p:nvPr/>
        </p:nvSpPr>
        <p:spPr>
          <a:xfrm>
            <a:off x="7567612" y="4057327"/>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68" name="Octagon 67"/>
          <p:cNvSpPr/>
          <p:nvPr/>
        </p:nvSpPr>
        <p:spPr>
          <a:xfrm>
            <a:off x="8743917" y="4057327"/>
            <a:ext cx="352425" cy="400050"/>
          </a:xfrm>
          <a:prstGeom prst="octagon">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2" name="Octagon 71"/>
          <p:cNvSpPr/>
          <p:nvPr/>
        </p:nvSpPr>
        <p:spPr>
          <a:xfrm>
            <a:off x="9961494" y="4057327"/>
            <a:ext cx="352425" cy="400050"/>
          </a:xfrm>
          <a:prstGeom prst="octagon">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4" name="TextBox 73"/>
          <p:cNvSpPr txBox="1"/>
          <p:nvPr/>
        </p:nvSpPr>
        <p:spPr>
          <a:xfrm>
            <a:off x="6448509" y="3619176"/>
            <a:ext cx="4924342" cy="238125"/>
          </a:xfrm>
          <a:prstGeom prst="rect">
            <a:avLst/>
          </a:prstGeom>
          <a:noFill/>
        </p:spPr>
        <p:txBody>
          <a:bodyPr wrap="square" lIns="0" tIns="0" rIns="0" bIns="0" rtlCol="0">
            <a:noAutofit/>
          </a:bodyPr>
          <a:lstStyle/>
          <a:p>
            <a:pPr>
              <a:lnSpc>
                <a:spcPct val="90000"/>
              </a:lnSpc>
            </a:pPr>
            <a:r>
              <a:rPr lang="en-US" dirty="0"/>
              <a:t>Consortium: </a:t>
            </a:r>
            <a:r>
              <a:rPr lang="en-US" b="1" dirty="0"/>
              <a:t>X (A+B+C)</a:t>
            </a:r>
            <a:r>
              <a:rPr lang="en-US" dirty="0"/>
              <a:t>; Channel: </a:t>
            </a:r>
            <a:r>
              <a:rPr lang="en-US" b="1" dirty="0"/>
              <a:t>CH1</a:t>
            </a:r>
            <a:r>
              <a:rPr lang="en-US" dirty="0"/>
              <a:t> </a:t>
            </a:r>
          </a:p>
        </p:txBody>
      </p:sp>
      <p:sp>
        <p:nvSpPr>
          <p:cNvPr id="75" name="Rounded Rectangle 74"/>
          <p:cNvSpPr/>
          <p:nvPr/>
        </p:nvSpPr>
        <p:spPr>
          <a:xfrm>
            <a:off x="6368996" y="4895527"/>
            <a:ext cx="5299130" cy="1029024"/>
          </a:xfrm>
          <a:prstGeom prst="roundRect">
            <a:avLst>
              <a:gd name="adj" fmla="val 7693"/>
            </a:avLst>
          </a:prstGeom>
          <a:ln>
            <a:prstDash val="lgDash"/>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sp>
        <p:nvSpPr>
          <p:cNvPr id="86" name="TextBox 85"/>
          <p:cNvSpPr txBox="1"/>
          <p:nvPr/>
        </p:nvSpPr>
        <p:spPr>
          <a:xfrm>
            <a:off x="6456459" y="4924101"/>
            <a:ext cx="4916392" cy="238125"/>
          </a:xfrm>
          <a:prstGeom prst="rect">
            <a:avLst/>
          </a:prstGeom>
          <a:noFill/>
        </p:spPr>
        <p:txBody>
          <a:bodyPr wrap="square" lIns="0" tIns="0" rIns="0" bIns="0" rtlCol="0">
            <a:noAutofit/>
          </a:bodyPr>
          <a:lstStyle/>
          <a:p>
            <a:pPr>
              <a:lnSpc>
                <a:spcPct val="90000"/>
              </a:lnSpc>
            </a:pPr>
            <a:r>
              <a:rPr lang="en-US" dirty="0"/>
              <a:t>Consortium: </a:t>
            </a:r>
            <a:r>
              <a:rPr lang="en-US" b="1" dirty="0"/>
              <a:t>Y (A+C+D)</a:t>
            </a:r>
            <a:r>
              <a:rPr lang="en-US" dirty="0"/>
              <a:t>; Channel: </a:t>
            </a:r>
            <a:r>
              <a:rPr lang="en-US" b="1" dirty="0"/>
              <a:t>CH2</a:t>
            </a:r>
            <a:r>
              <a:rPr lang="en-US" dirty="0"/>
              <a:t> </a:t>
            </a:r>
          </a:p>
        </p:txBody>
      </p:sp>
      <p:cxnSp>
        <p:nvCxnSpPr>
          <p:cNvPr id="94" name="Straight Connector 93"/>
          <p:cNvCxnSpPr/>
          <p:nvPr/>
        </p:nvCxnSpPr>
        <p:spPr>
          <a:xfrm flipV="1">
            <a:off x="7937770" y="5513100"/>
            <a:ext cx="3563667" cy="2483"/>
          </a:xfrm>
          <a:prstGeom prst="line">
            <a:avLst/>
          </a:prstGeom>
          <a:ln w="19050">
            <a:solidFill>
              <a:schemeClr val="tx1">
                <a:lumMod val="50000"/>
              </a:schemeClr>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79" name="Octagon 78"/>
          <p:cNvSpPr/>
          <p:nvPr/>
        </p:nvSpPr>
        <p:spPr>
          <a:xfrm>
            <a:off x="7567612" y="5305102"/>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84" name="Octagon 83"/>
          <p:cNvSpPr/>
          <p:nvPr/>
        </p:nvSpPr>
        <p:spPr>
          <a:xfrm>
            <a:off x="9974657" y="5305102"/>
            <a:ext cx="352425" cy="400050"/>
          </a:xfrm>
          <a:prstGeom prst="octagon">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100" name="Flowchart: Magnetic Disk 99"/>
          <p:cNvSpPr/>
          <p:nvPr/>
        </p:nvSpPr>
        <p:spPr>
          <a:xfrm>
            <a:off x="6433955" y="5163965"/>
            <a:ext cx="738122" cy="707666"/>
          </a:xfrm>
          <a:prstGeom prst="flowChartMagneticDisk">
            <a:avLst/>
          </a:prstGeom>
          <a:solidFill>
            <a:srgbClr val="41555E"/>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atin typeface="Franklin Gothic Medium Cond" pitchFamily="34" charset="0"/>
              </a:rPr>
              <a:t>Ledger Y</a:t>
            </a:r>
          </a:p>
        </p:txBody>
      </p:sp>
      <p:cxnSp>
        <p:nvCxnSpPr>
          <p:cNvPr id="132" name="Straight Connector 131"/>
          <p:cNvCxnSpPr>
            <a:stCxn id="7" idx="2"/>
          </p:cNvCxnSpPr>
          <p:nvPr/>
        </p:nvCxnSpPr>
        <p:spPr>
          <a:xfrm>
            <a:off x="7290263" y="3057525"/>
            <a:ext cx="5482" cy="551437"/>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7776671" y="1895484"/>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53" name="Octagon 52"/>
          <p:cNvSpPr/>
          <p:nvPr/>
        </p:nvSpPr>
        <p:spPr>
          <a:xfrm>
            <a:off x="7776671" y="1555242"/>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54" name="Straight Connector 53"/>
          <p:cNvCxnSpPr>
            <a:stCxn id="14" idx="5"/>
            <a:endCxn id="52" idx="3"/>
          </p:cNvCxnSpPr>
          <p:nvPr/>
        </p:nvCxnSpPr>
        <p:spPr>
          <a:xfrm>
            <a:off x="7332000" y="1763330"/>
            <a:ext cx="547893" cy="532204"/>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4" idx="5"/>
            <a:endCxn id="53" idx="6"/>
          </p:cNvCxnSpPr>
          <p:nvPr/>
        </p:nvCxnSpPr>
        <p:spPr>
          <a:xfrm flipV="1">
            <a:off x="7332000" y="1555242"/>
            <a:ext cx="547893" cy="20808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 name="Group 72"/>
          <p:cNvGrpSpPr/>
          <p:nvPr/>
        </p:nvGrpSpPr>
        <p:grpSpPr>
          <a:xfrm>
            <a:off x="10066914" y="3632136"/>
            <a:ext cx="873420" cy="400050"/>
            <a:chOff x="10066914" y="3632136"/>
            <a:chExt cx="873420" cy="400050"/>
          </a:xfrm>
        </p:grpSpPr>
        <p:sp>
          <p:nvSpPr>
            <p:cNvPr id="60" name="Octagon 59"/>
            <p:cNvSpPr/>
            <p:nvPr/>
          </p:nvSpPr>
          <p:spPr>
            <a:xfrm>
              <a:off x="10066914"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61" name="Octagon 60"/>
            <p:cNvSpPr/>
            <p:nvPr/>
          </p:nvSpPr>
          <p:spPr>
            <a:xfrm>
              <a:off x="10587909"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66" name="Straight Connector 65"/>
            <p:cNvCxnSpPr>
              <a:stCxn id="60" idx="0"/>
              <a:endCxn id="61" idx="4"/>
            </p:cNvCxnSpPr>
            <p:nvPr/>
          </p:nvCxnSpPr>
          <p:spPr>
            <a:xfrm>
              <a:off x="10419339" y="3735358"/>
              <a:ext cx="168570" cy="1936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0" idx="1"/>
              <a:endCxn id="61" idx="6"/>
            </p:cNvCxnSpPr>
            <p:nvPr/>
          </p:nvCxnSpPr>
          <p:spPr>
            <a:xfrm flipV="1">
              <a:off x="10419339" y="3632136"/>
              <a:ext cx="271792" cy="296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grpSp>
        <p:nvGrpSpPr>
          <p:cNvPr id="3" name="Group 75"/>
          <p:cNvGrpSpPr/>
          <p:nvPr/>
        </p:nvGrpSpPr>
        <p:grpSpPr>
          <a:xfrm>
            <a:off x="10368170" y="4932852"/>
            <a:ext cx="873420" cy="400050"/>
            <a:chOff x="10066914" y="3632136"/>
            <a:chExt cx="873420" cy="400050"/>
          </a:xfrm>
        </p:grpSpPr>
        <p:sp>
          <p:nvSpPr>
            <p:cNvPr id="77" name="Octagon 76"/>
            <p:cNvSpPr/>
            <p:nvPr/>
          </p:nvSpPr>
          <p:spPr>
            <a:xfrm>
              <a:off x="10066914"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78" name="Octagon 77"/>
            <p:cNvSpPr/>
            <p:nvPr/>
          </p:nvSpPr>
          <p:spPr>
            <a:xfrm>
              <a:off x="10587909"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80" name="Straight Connector 79"/>
            <p:cNvCxnSpPr>
              <a:stCxn id="77" idx="0"/>
              <a:endCxn id="78" idx="4"/>
            </p:cNvCxnSpPr>
            <p:nvPr/>
          </p:nvCxnSpPr>
          <p:spPr>
            <a:xfrm>
              <a:off x="10419339" y="3735358"/>
              <a:ext cx="168570" cy="1936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7" idx="1"/>
              <a:endCxn id="78" idx="6"/>
            </p:cNvCxnSpPr>
            <p:nvPr/>
          </p:nvCxnSpPr>
          <p:spPr>
            <a:xfrm flipV="1">
              <a:off x="10419339" y="3632136"/>
              <a:ext cx="271792" cy="296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a:stCxn id="67" idx="2"/>
          </p:cNvCxnSpPr>
          <p:nvPr/>
        </p:nvCxnSpPr>
        <p:spPr>
          <a:xfrm flipH="1">
            <a:off x="11310618" y="3054280"/>
            <a:ext cx="3231" cy="53117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10828074" y="1124941"/>
            <a:ext cx="971550" cy="1929339"/>
          </a:xfrm>
          <a:prstGeom prst="roundRect">
            <a:avLst/>
          </a:prstGeom>
          <a:solidFill>
            <a:schemeClr val="tx2">
              <a:lumMod val="20000"/>
              <a:lumOff val="80000"/>
            </a:schemeClr>
          </a:solidFill>
          <a:ln>
            <a:solidFill>
              <a:schemeClr val="accent2"/>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HLF D</a:t>
            </a:r>
            <a:endParaRPr lang="en-US" b="1" dirty="0"/>
          </a:p>
        </p:txBody>
      </p:sp>
      <p:sp>
        <p:nvSpPr>
          <p:cNvPr id="70" name="Regular Pentagon 69"/>
          <p:cNvSpPr/>
          <p:nvPr/>
        </p:nvSpPr>
        <p:spPr>
          <a:xfrm>
            <a:off x="10951899" y="1534516"/>
            <a:ext cx="742950" cy="590550"/>
          </a:xfrm>
          <a:prstGeom prst="pen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D</a:t>
            </a:r>
          </a:p>
        </p:txBody>
      </p:sp>
      <p:sp>
        <p:nvSpPr>
          <p:cNvPr id="71" name="Octagon 70"/>
          <p:cNvSpPr/>
          <p:nvPr/>
        </p:nvSpPr>
        <p:spPr>
          <a:xfrm>
            <a:off x="10989999" y="24203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3" name="Octagon 72"/>
          <p:cNvSpPr/>
          <p:nvPr/>
        </p:nvSpPr>
        <p:spPr>
          <a:xfrm>
            <a:off x="11299561" y="24203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cxnSp>
        <p:nvCxnSpPr>
          <p:cNvPr id="76" name="Straight Connector 75"/>
          <p:cNvCxnSpPr>
            <a:stCxn id="70" idx="2"/>
            <a:endCxn id="71" idx="6"/>
          </p:cNvCxnSpPr>
          <p:nvPr/>
        </p:nvCxnSpPr>
        <p:spPr>
          <a:xfrm flipH="1">
            <a:off x="11093221" y="2125064"/>
            <a:ext cx="569" cy="295278"/>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0" idx="4"/>
            <a:endCxn id="73" idx="7"/>
          </p:cNvCxnSpPr>
          <p:nvPr/>
        </p:nvCxnSpPr>
        <p:spPr>
          <a:xfrm flipH="1">
            <a:off x="11548764" y="2125064"/>
            <a:ext cx="4194" cy="295278"/>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83" name="Octagon 82"/>
          <p:cNvSpPr/>
          <p:nvPr/>
        </p:nvSpPr>
        <p:spPr>
          <a:xfrm>
            <a:off x="11189311" y="53159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pic>
        <p:nvPicPr>
          <p:cNvPr id="85" name="Picture 7" descr="ics_5"/>
          <p:cNvPicPr>
            <a:picLocks noChangeAspect="1" noChangeArrowheads="1"/>
          </p:cNvPicPr>
          <p:nvPr/>
        </p:nvPicPr>
        <p:blipFill>
          <a:blip r:embed="rId3" cstate="screen">
            <a:duotone>
              <a:schemeClr val="accent4">
                <a:shade val="45000"/>
                <a:satMod val="135000"/>
              </a:schemeClr>
              <a:prstClr val="white"/>
            </a:duotone>
          </a:blip>
          <a:srcRect/>
          <a:stretch>
            <a:fillRect/>
          </a:stretch>
        </p:blipFill>
        <p:spPr bwMode="auto">
          <a:xfrm>
            <a:off x="11016008" y="492679"/>
            <a:ext cx="574309" cy="626003"/>
          </a:xfrm>
          <a:prstGeom prst="rect">
            <a:avLst/>
          </a:prstGeom>
          <a:noFill/>
        </p:spPr>
      </p:pic>
      <p:pic>
        <p:nvPicPr>
          <p:cNvPr id="87" name="Picture 2"/>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9764922" y="441336"/>
            <a:ext cx="649737" cy="661755"/>
          </a:xfrm>
          <a:prstGeom prst="rect">
            <a:avLst/>
          </a:prstGeom>
          <a:noFill/>
          <a:ln w="9525">
            <a:noFill/>
            <a:miter lim="800000"/>
            <a:headEnd/>
            <a:tailEnd/>
          </a:ln>
        </p:spPr>
      </p:pic>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 name="Group 96"/>
          <p:cNvGrpSpPr/>
          <p:nvPr/>
        </p:nvGrpSpPr>
        <p:grpSpPr>
          <a:xfrm>
            <a:off x="7732241" y="742279"/>
            <a:ext cx="884633" cy="697769"/>
            <a:chOff x="7764515" y="677731"/>
            <a:chExt cx="884633" cy="697769"/>
          </a:xfrm>
        </p:grpSpPr>
        <p:grpSp>
          <p:nvGrpSpPr>
            <p:cNvPr id="5" name="Group 94"/>
            <p:cNvGrpSpPr/>
            <p:nvPr/>
          </p:nvGrpSpPr>
          <p:grpSpPr>
            <a:xfrm>
              <a:off x="7764515" y="763793"/>
              <a:ext cx="863117" cy="611707"/>
              <a:chOff x="5892684" y="494757"/>
              <a:chExt cx="1982599" cy="1278776"/>
            </a:xfrm>
          </p:grpSpPr>
          <p:pic>
            <p:nvPicPr>
              <p:cNvPr id="90" name="Picture 2"/>
              <p:cNvPicPr>
                <a:picLocks noChangeAspect="1" noChangeArrowheads="1"/>
              </p:cNvPicPr>
              <p:nvPr/>
            </p:nvPicPr>
            <p:blipFill>
              <a:blip r:embed="rId5" cstate="screen">
                <a:clrChange>
                  <a:clrFrom>
                    <a:srgbClr val="FFFFFF"/>
                  </a:clrFrom>
                  <a:clrTo>
                    <a:srgbClr val="FFFFFF">
                      <a:alpha val="0"/>
                    </a:srgbClr>
                  </a:clrTo>
                </a:clrChange>
              </a:blip>
              <a:srcRect t="27897"/>
              <a:stretch>
                <a:fillRect/>
              </a:stretch>
            </p:blipFill>
            <p:spPr bwMode="auto">
              <a:xfrm>
                <a:off x="5892684" y="494757"/>
                <a:ext cx="1982599" cy="1278776"/>
              </a:xfrm>
              <a:prstGeom prst="rect">
                <a:avLst/>
              </a:prstGeom>
              <a:noFill/>
              <a:ln w="9525">
                <a:noFill/>
                <a:miter lim="800000"/>
                <a:headEnd/>
                <a:tailEnd/>
              </a:ln>
            </p:spPr>
          </p:pic>
          <p:pic>
            <p:nvPicPr>
              <p:cNvPr id="89" name="Picture 4" descr="C:\Users\Paul\Desktop\ic-MainframeComputers-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061" t="24577" r="15306" b="27168"/>
              <a:stretch/>
            </p:blipFill>
            <p:spPr bwMode="auto">
              <a:xfrm>
                <a:off x="7097976" y="1182835"/>
                <a:ext cx="434363" cy="422297"/>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4" descr="C:\Users\Paul\Desktop\ic-MainframeComputers-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061" t="24577" r="15306" b="27168"/>
              <a:stretch/>
            </p:blipFill>
            <p:spPr bwMode="auto">
              <a:xfrm>
                <a:off x="6497339" y="851140"/>
                <a:ext cx="434363" cy="42229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6" name="TextBox 95"/>
            <p:cNvSpPr txBox="1"/>
            <p:nvPr/>
          </p:nvSpPr>
          <p:spPr>
            <a:xfrm>
              <a:off x="7777778" y="677731"/>
              <a:ext cx="871370" cy="150607"/>
            </a:xfrm>
            <a:prstGeom prst="rect">
              <a:avLst/>
            </a:prstGeom>
            <a:noFill/>
          </p:spPr>
          <p:txBody>
            <a:bodyPr wrap="square" lIns="0" tIns="0" rIns="0" bIns="0" rtlCol="0">
              <a:noAutofit/>
            </a:bodyPr>
            <a:lstStyle/>
            <a:p>
              <a:pPr>
                <a:lnSpc>
                  <a:spcPct val="90000"/>
                </a:lnSpc>
              </a:pPr>
              <a:r>
                <a:rPr lang="en-US" sz="800" b="1" u="sng" dirty="0">
                  <a:solidFill>
                    <a:srgbClr val="363636"/>
                  </a:solidFill>
                </a:rPr>
                <a:t>Oracle Public Cloud</a:t>
              </a:r>
            </a:p>
          </p:txBody>
        </p:sp>
      </p:grpSp>
      <p:sp>
        <p:nvSpPr>
          <p:cNvPr id="98" name="TextBox 97"/>
          <p:cNvSpPr txBox="1"/>
          <p:nvPr/>
        </p:nvSpPr>
        <p:spPr>
          <a:xfrm>
            <a:off x="10963833" y="442859"/>
            <a:ext cx="568364" cy="170327"/>
          </a:xfrm>
          <a:prstGeom prst="rect">
            <a:avLst/>
          </a:prstGeom>
          <a:noFill/>
        </p:spPr>
        <p:txBody>
          <a:bodyPr wrap="square" lIns="0" tIns="0" rIns="0" bIns="0" rtlCol="0">
            <a:noAutofit/>
          </a:bodyPr>
          <a:lstStyle/>
          <a:p>
            <a:pPr>
              <a:lnSpc>
                <a:spcPct val="90000"/>
              </a:lnSpc>
            </a:pPr>
            <a:r>
              <a:rPr lang="en-US" sz="800" b="1" u="sng" dirty="0">
                <a:solidFill>
                  <a:srgbClr val="363636"/>
                </a:solidFill>
                <a:cs typeface="Arial" pitchFamily="34" charset="0"/>
              </a:rPr>
              <a:t>On Premises</a:t>
            </a:r>
          </a:p>
        </p:txBody>
      </p:sp>
    </p:spTree>
    <p:extLst>
      <p:ext uri="{BB962C8B-B14F-4D97-AF65-F5344CB8AC3E}">
        <p14:creationId xmlns:p14="http://schemas.microsoft.com/office/powerpoint/2010/main" val="147073793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19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27063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
        <p:nvSpPr>
          <p:cNvPr id="3" name="Title 2"/>
          <p:cNvSpPr>
            <a:spLocks noGrp="1"/>
          </p:cNvSpPr>
          <p:nvPr>
            <p:ph type="title"/>
          </p:nvPr>
        </p:nvSpPr>
        <p:spPr>
          <a:xfrm>
            <a:off x="531813" y="1576680"/>
            <a:ext cx="4986485" cy="1685108"/>
          </a:xfrm>
        </p:spPr>
        <p:txBody>
          <a:bodyPr/>
          <a:lstStyle/>
          <a:p>
            <a:r>
              <a:rPr lang="en-US" dirty="0"/>
              <a:t>Oracle Blockchain Cloud Service</a:t>
            </a:r>
            <a:br>
              <a:rPr lang="en-US" dirty="0"/>
            </a:br>
            <a:endParaRPr lang="en-US" dirty="0"/>
          </a:p>
        </p:txBody>
      </p:sp>
      <p:sp>
        <p:nvSpPr>
          <p:cNvPr id="5" name="Text Placeholder 4"/>
          <p:cNvSpPr>
            <a:spLocks noGrp="1"/>
          </p:cNvSpPr>
          <p:nvPr>
            <p:ph type="body" idx="1"/>
          </p:nvPr>
        </p:nvSpPr>
        <p:spPr>
          <a:xfrm>
            <a:off x="531813" y="4195352"/>
            <a:ext cx="11125200" cy="914400"/>
          </a:xfrm>
        </p:spPr>
        <p:txBody>
          <a:bodyPr/>
          <a:lstStyle/>
          <a:p>
            <a:r>
              <a:rPr lang="en-US" i="1" dirty="0"/>
              <a:t>name</a:t>
            </a:r>
          </a:p>
          <a:p>
            <a:r>
              <a:rPr lang="en-US" i="1" dirty="0"/>
              <a:t>Title</a:t>
            </a:r>
          </a:p>
          <a:p>
            <a:r>
              <a:rPr lang="en-US" i="1" dirty="0"/>
              <a:t>email</a:t>
            </a:r>
          </a:p>
        </p:txBody>
      </p:sp>
    </p:spTree>
    <p:extLst>
      <p:ext uri="{BB962C8B-B14F-4D97-AF65-F5344CB8AC3E}">
        <p14:creationId xmlns:p14="http://schemas.microsoft.com/office/powerpoint/2010/main" val="16376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133852"/>
            <a:ext cx="8529628" cy="2873372"/>
          </a:xfrm>
        </p:spPr>
        <p:txBody>
          <a:bodyPr/>
          <a:lstStyle/>
          <a:p>
            <a:pPr>
              <a:spcBef>
                <a:spcPts val="0"/>
              </a:spcBef>
              <a:spcAft>
                <a:spcPts val="300"/>
              </a:spcAft>
              <a:buClr>
                <a:schemeClr val="accent2"/>
              </a:buClr>
            </a:pPr>
            <a:r>
              <a:rPr lang="en-US" sz="3200" dirty="0"/>
              <a:t>Large automaker, collaborating with his dealers.</a:t>
            </a:r>
          </a:p>
          <a:p>
            <a:pPr lvl="1">
              <a:spcBef>
                <a:spcPts val="0"/>
              </a:spcBef>
              <a:spcAft>
                <a:spcPts val="300"/>
              </a:spcAft>
              <a:buClr>
                <a:schemeClr val="accent2"/>
              </a:buClr>
            </a:pPr>
            <a:r>
              <a:rPr lang="en-US" sz="2000" dirty="0"/>
              <a:t>Creating and Audit Trail / network of trust to track parts and vehicles</a:t>
            </a:r>
          </a:p>
          <a:p>
            <a:pPr lvl="1">
              <a:spcBef>
                <a:spcPts val="0"/>
              </a:spcBef>
              <a:spcAft>
                <a:spcPts val="300"/>
              </a:spcAft>
              <a:buClr>
                <a:schemeClr val="accent2"/>
              </a:buClr>
            </a:pPr>
            <a:r>
              <a:rPr lang="en-US" sz="2000" dirty="0"/>
              <a:t>Using channels to exchange information with various dealers</a:t>
            </a:r>
          </a:p>
          <a:p>
            <a:pPr lvl="1">
              <a:spcBef>
                <a:spcPts val="0"/>
              </a:spcBef>
              <a:spcAft>
                <a:spcPts val="300"/>
              </a:spcAft>
              <a:buClr>
                <a:schemeClr val="accent2"/>
              </a:buClr>
            </a:pPr>
            <a:r>
              <a:rPr lang="en-US" sz="2000" dirty="0"/>
              <a:t>Channels also hide details from other dealers but still create trust among channel participants.</a:t>
            </a:r>
          </a:p>
          <a:p>
            <a:pPr lvl="1">
              <a:spcBef>
                <a:spcPts val="0"/>
              </a:spcBef>
              <a:spcAft>
                <a:spcPts val="300"/>
              </a:spcAft>
              <a:buClr>
                <a:schemeClr val="accent2"/>
              </a:buClr>
              <a:buNone/>
            </a:pPr>
            <a:endParaRPr lang="en-US" sz="1000" dirty="0"/>
          </a:p>
        </p:txBody>
      </p:sp>
      <p:sp>
        <p:nvSpPr>
          <p:cNvPr id="9" name="Title 1"/>
          <p:cNvSpPr>
            <a:spLocks noGrp="1"/>
          </p:cNvSpPr>
          <p:nvPr>
            <p:ph type="title"/>
          </p:nvPr>
        </p:nvSpPr>
        <p:spPr>
          <a:xfrm>
            <a:off x="479901" y="231578"/>
            <a:ext cx="10969924" cy="528452"/>
          </a:xfrm>
        </p:spPr>
        <p:txBody>
          <a:bodyPr/>
          <a:lstStyle/>
          <a:p>
            <a:r>
              <a:rPr lang="en-US" dirty="0"/>
              <a:t>BCS Interactions – HOL Scenario</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20</a:t>
            </a:fld>
            <a:endParaRPr lang="en-US" dirty="0"/>
          </a:p>
        </p:txBody>
      </p:sp>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B8937C6B-032A-F04D-B316-6C5B4234E2C7}"/>
              </a:ext>
            </a:extLst>
          </p:cNvPr>
          <p:cNvPicPr>
            <a:picLocks noChangeAspect="1"/>
          </p:cNvPicPr>
          <p:nvPr/>
        </p:nvPicPr>
        <p:blipFill>
          <a:blip r:embed="rId3"/>
          <a:stretch>
            <a:fillRect/>
          </a:stretch>
        </p:blipFill>
        <p:spPr>
          <a:xfrm>
            <a:off x="2402073" y="3298067"/>
            <a:ext cx="9563100" cy="2946400"/>
          </a:xfrm>
          <a:prstGeom prst="rect">
            <a:avLst/>
          </a:prstGeom>
        </p:spPr>
      </p:pic>
    </p:spTree>
    <p:extLst>
      <p:ext uri="{BB962C8B-B14F-4D97-AF65-F5344CB8AC3E}">
        <p14:creationId xmlns:p14="http://schemas.microsoft.com/office/powerpoint/2010/main" val="31346215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44119" y="1187539"/>
            <a:ext cx="4608882" cy="4616946"/>
          </a:xfrm>
        </p:spPr>
        <p:txBody>
          <a:bodyPr/>
          <a:lstStyle/>
          <a:p>
            <a:pPr>
              <a:spcBef>
                <a:spcPts val="0"/>
              </a:spcBef>
              <a:spcAft>
                <a:spcPts val="300"/>
              </a:spcAft>
              <a:buClr>
                <a:schemeClr val="accent2"/>
              </a:buClr>
            </a:pPr>
            <a:r>
              <a:rPr lang="en-US" sz="2400" dirty="0"/>
              <a:t>BCS Console: Web UI &amp; REST API for administration, operations and monitoring the blockchain network</a:t>
            </a:r>
          </a:p>
          <a:p>
            <a:pPr>
              <a:spcBef>
                <a:spcPts val="0"/>
              </a:spcBef>
              <a:spcAft>
                <a:spcPts val="300"/>
              </a:spcAft>
              <a:buClr>
                <a:schemeClr val="accent2"/>
              </a:buClr>
            </a:pPr>
            <a:r>
              <a:rPr lang="en-US" sz="2400" dirty="0"/>
              <a:t>Admin tasks:</a:t>
            </a:r>
          </a:p>
          <a:p>
            <a:pPr lvl="1">
              <a:spcBef>
                <a:spcPts val="0"/>
              </a:spcBef>
              <a:spcAft>
                <a:spcPts val="300"/>
              </a:spcAft>
              <a:buClr>
                <a:schemeClr val="accent2"/>
              </a:buClr>
            </a:pPr>
            <a:r>
              <a:rPr lang="en-US" sz="1800" dirty="0"/>
              <a:t>Bring up/down blockchain network and manage nodes (peers, orderers, CA)</a:t>
            </a:r>
          </a:p>
          <a:p>
            <a:pPr lvl="1">
              <a:spcBef>
                <a:spcPts val="0"/>
              </a:spcBef>
              <a:spcAft>
                <a:spcPts val="300"/>
              </a:spcAft>
              <a:buClr>
                <a:schemeClr val="accent2"/>
              </a:buClr>
            </a:pPr>
            <a:r>
              <a:rPr lang="en-US" sz="1800" dirty="0"/>
              <a:t>Configure network channels and policies</a:t>
            </a:r>
          </a:p>
          <a:p>
            <a:pPr lvl="1">
              <a:spcBef>
                <a:spcPts val="0"/>
              </a:spcBef>
              <a:spcAft>
                <a:spcPts val="300"/>
              </a:spcAft>
              <a:buClr>
                <a:schemeClr val="accent2"/>
              </a:buClr>
            </a:pPr>
            <a:r>
              <a:rPr lang="en-US" sz="1800" dirty="0"/>
              <a:t>Deploy/instantiate smart-contracts</a:t>
            </a:r>
          </a:p>
          <a:p>
            <a:pPr lvl="1">
              <a:spcBef>
                <a:spcPts val="0"/>
              </a:spcBef>
              <a:spcAft>
                <a:spcPts val="300"/>
              </a:spcAft>
              <a:buClr>
                <a:schemeClr val="accent2"/>
              </a:buClr>
            </a:pPr>
            <a:r>
              <a:rPr lang="en-US" sz="1800" dirty="0"/>
              <a:t>Add peers, orderers, member organizations</a:t>
            </a:r>
          </a:p>
          <a:p>
            <a:pPr lvl="1">
              <a:spcBef>
                <a:spcPts val="0"/>
              </a:spcBef>
              <a:spcAft>
                <a:spcPts val="300"/>
              </a:spcAft>
              <a:buClr>
                <a:schemeClr val="accent2"/>
              </a:buClr>
            </a:pPr>
            <a:r>
              <a:rPr lang="en-US" sz="1800" dirty="0"/>
              <a:t>Create channels, edit policies</a:t>
            </a:r>
          </a:p>
          <a:p>
            <a:pPr>
              <a:spcBef>
                <a:spcPts val="0"/>
              </a:spcBef>
              <a:spcAft>
                <a:spcPts val="300"/>
              </a:spcAft>
              <a:buClr>
                <a:schemeClr val="accent2"/>
              </a:buClr>
            </a:pPr>
            <a:r>
              <a:rPr lang="en-US" sz="2200" dirty="0"/>
              <a:t>Monitoring &amp; troubleshooting:</a:t>
            </a:r>
          </a:p>
          <a:p>
            <a:pPr lvl="1">
              <a:spcBef>
                <a:spcPts val="0"/>
              </a:spcBef>
              <a:spcAft>
                <a:spcPts val="300"/>
              </a:spcAft>
              <a:buClr>
                <a:schemeClr val="accent2"/>
              </a:buClr>
            </a:pPr>
            <a:r>
              <a:rPr lang="en-US" sz="1800" dirty="0"/>
              <a:t>View network topology</a:t>
            </a:r>
          </a:p>
          <a:p>
            <a:pPr lvl="1">
              <a:spcBef>
                <a:spcPts val="0"/>
              </a:spcBef>
              <a:spcAft>
                <a:spcPts val="300"/>
              </a:spcAft>
              <a:buClr>
                <a:schemeClr val="accent2"/>
              </a:buClr>
            </a:pPr>
            <a:r>
              <a:rPr lang="en-US" sz="1800" dirty="0"/>
              <a:t>Monitor status of peers, orderers and other network components</a:t>
            </a:r>
          </a:p>
          <a:p>
            <a:pPr lvl="1">
              <a:spcBef>
                <a:spcPts val="0"/>
              </a:spcBef>
              <a:spcAft>
                <a:spcPts val="300"/>
              </a:spcAft>
              <a:buClr>
                <a:schemeClr val="accent2"/>
              </a:buClr>
            </a:pPr>
            <a:r>
              <a:rPr lang="en-US" sz="1800" dirty="0"/>
              <a:t>Monitor operations metrics</a:t>
            </a:r>
          </a:p>
          <a:p>
            <a:pPr lvl="1">
              <a:spcBef>
                <a:spcPts val="0"/>
              </a:spcBef>
              <a:spcAft>
                <a:spcPts val="300"/>
              </a:spcAft>
              <a:buClr>
                <a:schemeClr val="accent2"/>
              </a:buClr>
            </a:pPr>
            <a:r>
              <a:rPr lang="en-US" sz="1800" dirty="0"/>
              <a:t>View ledgers blocks</a:t>
            </a:r>
          </a:p>
          <a:p>
            <a:pPr lvl="1">
              <a:spcBef>
                <a:spcPts val="0"/>
              </a:spcBef>
              <a:spcAft>
                <a:spcPts val="300"/>
              </a:spcAft>
              <a:buClr>
                <a:schemeClr val="accent2"/>
              </a:buClr>
            </a:pPr>
            <a:r>
              <a:rPr lang="en-US" sz="1800" dirty="0"/>
              <a:t>View log files for troubleshooting</a:t>
            </a:r>
            <a:endParaRPr lang="en-US" sz="2200" dirty="0"/>
          </a:p>
        </p:txBody>
      </p:sp>
      <p:sp>
        <p:nvSpPr>
          <p:cNvPr id="9" name="Title 1"/>
          <p:cNvSpPr>
            <a:spLocks noGrp="1"/>
          </p:cNvSpPr>
          <p:nvPr>
            <p:ph type="title"/>
          </p:nvPr>
        </p:nvSpPr>
        <p:spPr>
          <a:xfrm>
            <a:off x="479901" y="302828"/>
            <a:ext cx="10969924" cy="528452"/>
          </a:xfrm>
        </p:spPr>
        <p:txBody>
          <a:bodyPr/>
          <a:lstStyle/>
          <a:p>
            <a:r>
              <a:rPr lang="en-US" dirty="0"/>
              <a:t>BCS Administration/Operations </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21</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5324475" y="815590"/>
            <a:ext cx="4930392" cy="2613410"/>
          </a:xfrm>
          <a:prstGeom prst="rect">
            <a:avLst/>
          </a:prstGeom>
          <a:ln>
            <a:noFill/>
          </a:ln>
          <a:effectLst>
            <a:outerShdw blurRad="190500" algn="tl" rotWithShape="0">
              <a:srgbClr val="000000">
                <a:alpha val="70000"/>
              </a:srgbClr>
            </a:outerShdw>
          </a:effectLst>
        </p:spPr>
      </p:pic>
      <p:pic>
        <p:nvPicPr>
          <p:cNvPr id="11" name="Picture 10" descr="1-Blockchain-Dashboard.png"/>
          <p:cNvPicPr>
            <a:picLocks noChangeAspect="1"/>
          </p:cNvPicPr>
          <p:nvPr/>
        </p:nvPicPr>
        <p:blipFill>
          <a:blip r:embed="rId3" cstate="email"/>
          <a:srcRect t="47133"/>
          <a:stretch>
            <a:fillRect/>
          </a:stretch>
        </p:blipFill>
        <p:spPr>
          <a:xfrm>
            <a:off x="5324475" y="3457575"/>
            <a:ext cx="4930392" cy="2952749"/>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a:lstStyle/>
          <a:p>
            <a:pPr>
              <a:spcBef>
                <a:spcPts val="0"/>
              </a:spcBef>
              <a:spcAft>
                <a:spcPts val="300"/>
              </a:spcAft>
              <a:buClr>
                <a:schemeClr val="accent2"/>
              </a:buClr>
            </a:pPr>
            <a:r>
              <a:rPr lang="en-US" sz="2400" dirty="0"/>
              <a:t>Network</a:t>
            </a:r>
          </a:p>
          <a:p>
            <a:pPr lvl="1">
              <a:spcBef>
                <a:spcPts val="0"/>
              </a:spcBef>
              <a:spcAft>
                <a:spcPts val="300"/>
              </a:spcAft>
              <a:buClr>
                <a:schemeClr val="accent2"/>
              </a:buClr>
            </a:pPr>
            <a:r>
              <a:rPr lang="en-US" sz="2000" dirty="0"/>
              <a:t>Founder &amp; Participants created and connected via separate channels</a:t>
            </a:r>
          </a:p>
          <a:p>
            <a:pPr>
              <a:spcBef>
                <a:spcPts val="0"/>
              </a:spcBef>
              <a:spcAft>
                <a:spcPts val="300"/>
              </a:spcAft>
              <a:buClr>
                <a:schemeClr val="accent2"/>
              </a:buClr>
            </a:pPr>
            <a:r>
              <a:rPr lang="en-US" sz="2400" dirty="0"/>
              <a:t>Chaincode / Smart Contract</a:t>
            </a:r>
          </a:p>
          <a:p>
            <a:pPr lvl="1">
              <a:spcBef>
                <a:spcPts val="0"/>
              </a:spcBef>
              <a:spcAft>
                <a:spcPts val="300"/>
              </a:spcAft>
              <a:buClr>
                <a:schemeClr val="accent2"/>
              </a:buClr>
            </a:pPr>
            <a:r>
              <a:rPr lang="en-US" sz="1800" dirty="0"/>
              <a:t>Chaincode created and instantiated on all channels</a:t>
            </a:r>
          </a:p>
          <a:p>
            <a:pPr>
              <a:spcBef>
                <a:spcPts val="0"/>
              </a:spcBef>
              <a:spcAft>
                <a:spcPts val="300"/>
              </a:spcAft>
              <a:buClr>
                <a:schemeClr val="accent2"/>
              </a:buClr>
            </a:pPr>
            <a:r>
              <a:rPr lang="en-US" sz="2200" dirty="0"/>
              <a:t>Transactions</a:t>
            </a:r>
          </a:p>
          <a:p>
            <a:pPr lvl="1">
              <a:spcBef>
                <a:spcPts val="0"/>
              </a:spcBef>
              <a:spcAft>
                <a:spcPts val="300"/>
              </a:spcAft>
              <a:buClr>
                <a:schemeClr val="accent2"/>
              </a:buClr>
            </a:pPr>
            <a:r>
              <a:rPr lang="en-US" sz="1800" dirty="0"/>
              <a:t>Initial load of sample transactions, blocks created</a:t>
            </a:r>
          </a:p>
        </p:txBody>
      </p:sp>
      <p:sp>
        <p:nvSpPr>
          <p:cNvPr id="9" name="Title 1"/>
          <p:cNvSpPr>
            <a:spLocks noGrp="1"/>
          </p:cNvSpPr>
          <p:nvPr>
            <p:ph type="title"/>
          </p:nvPr>
        </p:nvSpPr>
        <p:spPr>
          <a:xfrm>
            <a:off x="479901" y="302828"/>
            <a:ext cx="10969924" cy="528452"/>
          </a:xfrm>
        </p:spPr>
        <p:txBody>
          <a:bodyPr/>
          <a:lstStyle/>
          <a:p>
            <a:r>
              <a:rPr lang="en-US" dirty="0"/>
              <a:t>BCS Dealer Network setup</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22</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6345619" y="1080354"/>
            <a:ext cx="4930392" cy="2613410"/>
          </a:xfrm>
          <a:prstGeom prst="rect">
            <a:avLst/>
          </a:prstGeom>
          <a:ln>
            <a:noFill/>
          </a:ln>
          <a:effectLst>
            <a:outerShdw blurRad="190500" algn="tl" rotWithShape="0">
              <a:srgbClr val="000000">
                <a:alpha val="70000"/>
              </a:srgbClr>
            </a:outerShdw>
          </a:effectLst>
        </p:spPr>
      </p:pic>
      <p:pic>
        <p:nvPicPr>
          <p:cNvPr id="2" name="Grafik 1">
            <a:extLst>
              <a:ext uri="{FF2B5EF4-FFF2-40B4-BE49-F238E27FC236}">
                <a16:creationId xmlns:a16="http://schemas.microsoft.com/office/drawing/2014/main" id="{0DC17A41-8AB6-4A48-9A73-9689F001A8FC}"/>
              </a:ext>
            </a:extLst>
          </p:cNvPr>
          <p:cNvPicPr>
            <a:picLocks noChangeAspect="1"/>
          </p:cNvPicPr>
          <p:nvPr/>
        </p:nvPicPr>
        <p:blipFill>
          <a:blip r:embed="rId4"/>
          <a:stretch>
            <a:fillRect/>
          </a:stretch>
        </p:blipFill>
        <p:spPr>
          <a:xfrm>
            <a:off x="6345619" y="3942838"/>
            <a:ext cx="4930392" cy="2048994"/>
          </a:xfrm>
          <a:prstGeom prst="rect">
            <a:avLst/>
          </a:prstGeom>
        </p:spPr>
      </p:pic>
    </p:spTree>
    <p:extLst>
      <p:ext uri="{BB962C8B-B14F-4D97-AF65-F5344CB8AC3E}">
        <p14:creationId xmlns:p14="http://schemas.microsoft.com/office/powerpoint/2010/main" val="121872386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HoL</a:t>
            </a:r>
            <a:r>
              <a:rPr lang="en-US" dirty="0"/>
              <a:t> Step by Step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364344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8595B"/>
                </a:solidFill>
              </a:rPr>
              <a:pPr/>
              <a:t>23</a:t>
            </a:fld>
            <a:endParaRPr lang="uk-UA" dirty="0">
              <a:solidFill>
                <a:srgbClr val="58595B"/>
              </a:solidFill>
            </a:endParaRPr>
          </a:p>
        </p:txBody>
      </p:sp>
      <p:sp>
        <p:nvSpPr>
          <p:cNvPr id="3" name="Abgerundetes Rechteck 2">
            <a:extLst>
              <a:ext uri="{FF2B5EF4-FFF2-40B4-BE49-F238E27FC236}">
                <a16:creationId xmlns:a16="http://schemas.microsoft.com/office/drawing/2014/main" id="{62C99D4B-504C-2442-B5E1-185CB56C8DE2}"/>
              </a:ext>
            </a:extLst>
          </p:cNvPr>
          <p:cNvSpPr/>
          <p:nvPr/>
        </p:nvSpPr>
        <p:spPr bwMode="gray">
          <a:xfrm>
            <a:off x="4222376" y="1524000"/>
            <a:ext cx="3778624" cy="3612776"/>
          </a:xfrm>
          <a:prstGeom prst="roundRect">
            <a:avLst/>
          </a:prstGeom>
          <a:solidFill>
            <a:schemeClr val="accent1">
              <a:alpha val="18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4732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kern="0" dirty="0">
                <a:solidFill>
                  <a:schemeClr val="bg1"/>
                </a:solidFill>
              </a:rPr>
              <a:t>Oracle Blockchain Cloud Service</a:t>
            </a:r>
            <a:endParaRPr lang="en-US" dirty="0"/>
          </a:p>
        </p:txBody>
      </p:sp>
      <p:sp>
        <p:nvSpPr>
          <p:cNvPr id="3" name="TextBox 2"/>
          <p:cNvSpPr txBox="1"/>
          <p:nvPr/>
        </p:nvSpPr>
        <p:spPr>
          <a:xfrm>
            <a:off x="0" y="1992875"/>
            <a:ext cx="5618287" cy="3919761"/>
          </a:xfrm>
          <a:prstGeom prst="rect">
            <a:avLst/>
          </a:prstGeom>
          <a:noFill/>
        </p:spPr>
        <p:txBody>
          <a:bodyPr wrap="square" lIns="0" tIns="0" rIns="0" bIns="0" rtlCol="0">
            <a:noAutofit/>
          </a:bodyPr>
          <a:lstStyle/>
          <a:p>
            <a:pPr lvl="0" algn="ctr">
              <a:defRPr/>
            </a:pPr>
            <a:endParaRPr lang="en-US" sz="1400" kern="0" dirty="0">
              <a:solidFill>
                <a:schemeClr val="bg1"/>
              </a:solidFill>
            </a:endParaRPr>
          </a:p>
          <a:p>
            <a:pPr lvl="0" algn="ctr">
              <a:defRPr/>
            </a:pPr>
            <a:r>
              <a:rPr lang="en-US" sz="3200" kern="0" dirty="0">
                <a:solidFill>
                  <a:schemeClr val="bg1"/>
                </a:solidFill>
              </a:rPr>
              <a:t>The most comprehensive distributed ledger cloud platform to securely extend your business processes and conduct online transactions in trusted networks with your suppliers, banks, and other trade counterparties</a:t>
            </a:r>
          </a:p>
          <a:p>
            <a:pPr lvl="0">
              <a:defRPr/>
            </a:pPr>
            <a:endParaRPr lang="en-US" sz="2400" kern="0" dirty="0">
              <a:solidFill>
                <a:schemeClr val="bg1"/>
              </a:solidFill>
            </a:endParaRPr>
          </a:p>
        </p:txBody>
      </p:sp>
      <p:sp>
        <p:nvSpPr>
          <p:cNvPr id="5" name="Rectangle 4"/>
          <p:cNvSpPr/>
          <p:nvPr/>
        </p:nvSpPr>
        <p:spPr>
          <a:xfrm>
            <a:off x="7011944" y="1472021"/>
            <a:ext cx="3717684" cy="2215991"/>
          </a:xfrm>
          <a:prstGeom prst="rect">
            <a:avLst/>
          </a:prstGeom>
          <a:noFill/>
        </p:spPr>
        <p:txBody>
          <a:bodyPr wrap="none" lIns="91440" tIns="45720" rIns="91440" bIns="45720">
            <a:spAutoFit/>
          </a:bodyPr>
          <a:lstStyle/>
          <a:p>
            <a:pPr algn="ctr"/>
            <a:r>
              <a:rPr lang="en-US" sz="13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p>
        </p:txBody>
      </p:sp>
      <p:sp>
        <p:nvSpPr>
          <p:cNvPr id="6" name="Rectangle 5"/>
          <p:cNvSpPr/>
          <p:nvPr/>
        </p:nvSpPr>
        <p:spPr bwMode="gray">
          <a:xfrm>
            <a:off x="8882266" y="5137483"/>
            <a:ext cx="3306559" cy="1106905"/>
          </a:xfrm>
          <a:prstGeom prst="rect">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0" numCol="1" spcCol="0" rtlCol="0" fromWordArt="0" anchor="t" anchorCtr="0" forceAA="0" compatLnSpc="1">
            <a:prstTxWarp prst="textNoShape">
              <a:avLst/>
            </a:prstTxWarp>
            <a:noAutofit/>
          </a:bodyPr>
          <a:lstStyle/>
          <a:p>
            <a:pPr>
              <a:lnSpc>
                <a:spcPct val="90000"/>
              </a:lnSpc>
              <a:spcAft>
                <a:spcPts val="600"/>
              </a:spcAft>
              <a:defRPr/>
            </a:pPr>
            <a:r>
              <a:rPr lang="en-US" sz="2000" kern="0" dirty="0">
                <a:solidFill>
                  <a:schemeClr val="accent5"/>
                </a:solidFill>
              </a:rPr>
              <a:t>For more information: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Oracle.com/blockchain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Cloud.oracle.com/blockchain</a:t>
            </a:r>
          </a:p>
        </p:txBody>
      </p:sp>
    </p:spTree>
    <p:extLst>
      <p:ext uri="{BB962C8B-B14F-4D97-AF65-F5344CB8AC3E}">
        <p14:creationId xmlns:p14="http://schemas.microsoft.com/office/powerpoint/2010/main" val="5515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dirty="0"/>
          </a:p>
        </p:txBody>
      </p:sp>
    </p:spTree>
    <p:extLst>
      <p:ext uri="{BB962C8B-B14F-4D97-AF65-F5344CB8AC3E}">
        <p14:creationId xmlns:p14="http://schemas.microsoft.com/office/powerpoint/2010/main" val="82849789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649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610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4</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2145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0" cap="none" spc="0" normalizeH="0" baseline="0" noProof="0" dirty="0">
                <a:ln>
                  <a:noFill/>
                </a:ln>
                <a:solidFill>
                  <a:srgbClr val="FFFFFF"/>
                </a:solidFill>
                <a:effectLst/>
                <a:uLnTx/>
                <a:uFillTx/>
                <a:latin typeface="Calibri"/>
                <a:ea typeface="+mn-ea"/>
                <a:cs typeface="+mn-cs"/>
              </a:rPr>
              <a:t>2018,</a:t>
            </a:r>
            <a:r>
              <a:rPr kumimoji="0" sz="850" b="0" i="0" u="none" strike="noStrike" kern="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bwMode="gray">
          <a:xfrm>
            <a:off x="379413" y="1774295"/>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System for maintaining distributed ledgers in a peer-to-peer network</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Allows multiple parties that may not fully trust one another to do business securely</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Reduces need for third-party intermediaries</a:t>
            </a:r>
            <a:endParaRPr kumimoji="0" lang="en-US" sz="2800" b="0" i="0" u="none" strike="sngStrike" kern="0" cap="none" spc="0" normalizeH="0" baseline="0" noProof="0" dirty="0">
              <a:ln>
                <a:noFill/>
              </a:ln>
              <a:solidFill>
                <a:srgbClr val="FFFFFF"/>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Near real-time and unalterable records replicated among all participants</a:t>
            </a:r>
          </a:p>
        </p:txBody>
      </p:sp>
      <p:sp>
        <p:nvSpPr>
          <p:cNvPr id="2" name="Text Placeholder 1"/>
          <p:cNvSpPr>
            <a:spLocks noGrp="1"/>
          </p:cNvSpPr>
          <p:nvPr>
            <p:ph type="body" sz="quarter" idx="13"/>
          </p:nvPr>
        </p:nvSpPr>
        <p:spPr bwMode="gray">
          <a:xfrm>
            <a:off x="388798" y="717195"/>
            <a:ext cx="7983324" cy="518318"/>
          </a:xfrm>
        </p:spPr>
        <p:txBody>
          <a:bodyPr/>
          <a:lstStyle/>
          <a:p>
            <a:r>
              <a:rPr lang="en-US" dirty="0"/>
              <a:t>What is Blockchain</a:t>
            </a:r>
            <a:endParaRPr lang="en-US" dirty="0">
              <a:ea typeface="Calibri" charset="0"/>
              <a:cs typeface="Calibri" charset="0"/>
            </a:endParaRPr>
          </a:p>
        </p:txBody>
      </p:sp>
      <p:grpSp>
        <p:nvGrpSpPr>
          <p:cNvPr id="6" name="Group 5"/>
          <p:cNvGrpSpPr/>
          <p:nvPr/>
        </p:nvGrpSpPr>
        <p:grpSpPr>
          <a:xfrm>
            <a:off x="7118430" y="2395959"/>
            <a:ext cx="4632097" cy="3705599"/>
            <a:chOff x="7836196" y="2062715"/>
            <a:chExt cx="4019106" cy="3221666"/>
          </a:xfrm>
        </p:grpSpPr>
        <p:pic>
          <p:nvPicPr>
            <p:cNvPr id="7" name="Picture 4" descr="Image result for hyperledger peer network"/>
            <p:cNvPicPr>
              <a:picLocks noChangeAspect="1" noChangeArrowheads="1"/>
            </p:cNvPicPr>
            <p:nvPr/>
          </p:nvPicPr>
          <p:blipFill>
            <a:blip r:embed="rId3" cstate="screen"/>
            <a:srcRect/>
            <a:stretch>
              <a:fillRect/>
            </a:stretch>
          </p:blipFill>
          <p:spPr bwMode="auto">
            <a:xfrm>
              <a:off x="7836196" y="2062715"/>
              <a:ext cx="4010044" cy="32216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bwMode="gray">
            <a:xfrm>
              <a:off x="11632019" y="2381693"/>
              <a:ext cx="223283" cy="701749"/>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56792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r>
              <a:rPr lang="en-US" b="1" dirty="0"/>
              <a:t>Shared &amp; Transparent</a:t>
            </a:r>
          </a:p>
          <a:p>
            <a:pPr lvl="1"/>
            <a:r>
              <a:rPr lang="en-US" dirty="0"/>
              <a:t>All participants see consistent data.</a:t>
            </a:r>
          </a:p>
          <a:p>
            <a:pPr lvl="1"/>
            <a:r>
              <a:rPr lang="en-US" dirty="0"/>
              <a:t>Updates replicated across participants.</a:t>
            </a:r>
          </a:p>
          <a:p>
            <a:pPr lvl="1"/>
            <a:r>
              <a:rPr lang="en-US" dirty="0"/>
              <a:t>Authorized participants can access their data.</a:t>
            </a:r>
          </a:p>
          <a:p>
            <a:r>
              <a:rPr lang="en-US" b="1" dirty="0"/>
              <a:t>Validation &amp; Non-Repudiation</a:t>
            </a:r>
          </a:p>
          <a:p>
            <a:pPr lvl="1"/>
            <a:r>
              <a:rPr lang="mr-IN" dirty="0" err="1"/>
              <a:t>Consensus</a:t>
            </a:r>
            <a:r>
              <a:rPr lang="en-US" dirty="0"/>
              <a:t> </a:t>
            </a:r>
            <a:r>
              <a:rPr lang="mr-IN" dirty="0"/>
              <a:t>from </a:t>
            </a:r>
            <a:r>
              <a:rPr lang="en-US" dirty="0"/>
              <a:t>a subset of</a:t>
            </a:r>
            <a:r>
              <a:rPr lang="mr-IN" dirty="0"/>
              <a:t> nodes on                                                        new blocks/transactions</a:t>
            </a:r>
            <a:r>
              <a:rPr lang="en-US" dirty="0"/>
              <a:t>.</a:t>
            </a:r>
            <a:endParaRPr lang="mr-IN" dirty="0"/>
          </a:p>
          <a:p>
            <a:pPr lvl="1"/>
            <a:r>
              <a:rPr lang="mr-IN" dirty="0" err="1"/>
              <a:t>Existence</a:t>
            </a:r>
            <a:r>
              <a:rPr lang="mr-IN" dirty="0"/>
              <a:t> </a:t>
            </a:r>
            <a:r>
              <a:rPr lang="mr-IN" dirty="0" err="1"/>
              <a:t>and</a:t>
            </a:r>
            <a:r>
              <a:rPr lang="mr-IN" dirty="0"/>
              <a:t> </a:t>
            </a:r>
            <a:r>
              <a:rPr lang="mr-IN" dirty="0" err="1"/>
              <a:t>validity</a:t>
            </a:r>
            <a:r>
              <a:rPr lang="mr-IN" dirty="0"/>
              <a:t> of the </a:t>
            </a:r>
            <a:r>
              <a:rPr lang="mr-IN" dirty="0" err="1"/>
              <a:t>record</a:t>
            </a:r>
            <a:r>
              <a:rPr lang="mr-IN" dirty="0"/>
              <a:t>                                                      </a:t>
            </a:r>
            <a:r>
              <a:rPr lang="mr-IN" dirty="0" err="1"/>
              <a:t>can</a:t>
            </a:r>
            <a:r>
              <a:rPr lang="mr-IN" dirty="0"/>
              <a:t> </a:t>
            </a:r>
            <a:r>
              <a:rPr lang="mr-IN" dirty="0" err="1"/>
              <a:t>not</a:t>
            </a:r>
            <a:r>
              <a:rPr lang="mr-IN" dirty="0"/>
              <a:t> </a:t>
            </a:r>
            <a:r>
              <a:rPr lang="mr-IN" dirty="0" err="1"/>
              <a:t>be</a:t>
            </a:r>
            <a:r>
              <a:rPr lang="mr-IN" dirty="0"/>
              <a:t> </a:t>
            </a:r>
            <a:r>
              <a:rPr lang="mr-IN" dirty="0" err="1"/>
              <a:t>denied</a:t>
            </a:r>
            <a:r>
              <a:rPr lang="en-US" dirty="0"/>
              <a:t>.</a:t>
            </a:r>
            <a:endParaRPr lang="mr-IN" dirty="0"/>
          </a:p>
          <a:p>
            <a:pPr lvl="1"/>
            <a:endParaRPr lang="en-US" dirty="0"/>
          </a:p>
        </p:txBody>
      </p:sp>
      <p:sp>
        <p:nvSpPr>
          <p:cNvPr id="4" name="Content Placeholder 3"/>
          <p:cNvSpPr>
            <a:spLocks noGrp="1"/>
          </p:cNvSpPr>
          <p:nvPr>
            <p:ph sz="half" idx="2"/>
          </p:nvPr>
        </p:nvSpPr>
        <p:spPr>
          <a:xfrm>
            <a:off x="6246813" y="1524001"/>
            <a:ext cx="5689813" cy="4419600"/>
          </a:xfrm>
        </p:spPr>
        <p:txBody>
          <a:bodyPr>
            <a:noAutofit/>
          </a:bodyPr>
          <a:lstStyle/>
          <a:p>
            <a:r>
              <a:rPr lang="en-US" b="1" dirty="0"/>
              <a:t>Immutable</a:t>
            </a:r>
          </a:p>
          <a:p>
            <a:pPr lvl="1"/>
            <a:r>
              <a:rPr lang="en-US" dirty="0"/>
              <a:t>Each new block contains a hash of                                             the previous block, giving a chain.</a:t>
            </a:r>
          </a:p>
          <a:p>
            <a:pPr lvl="1"/>
            <a:r>
              <a:rPr lang="en-US" dirty="0"/>
              <a:t>Distributed among participants.</a:t>
            </a:r>
          </a:p>
          <a:p>
            <a:pPr lvl="1"/>
            <a:r>
              <a:rPr lang="en-US" dirty="0"/>
              <a:t>Records cannot be undetectably                                                       altered or deleted, only appended.</a:t>
            </a:r>
          </a:p>
          <a:p>
            <a:r>
              <a:rPr lang="en-US" b="1" dirty="0"/>
              <a:t>Can be Encrypted for Confidentiality</a:t>
            </a:r>
          </a:p>
          <a:p>
            <a:pPr lvl="1"/>
            <a:r>
              <a:rPr lang="en-US" dirty="0"/>
              <a:t>All records are encrypted</a:t>
            </a:r>
          </a:p>
          <a:p>
            <a:pPr lvl="1"/>
            <a:r>
              <a:rPr lang="en-US" dirty="0"/>
              <a:t>Only those authorized to have the                                       corresponding keys can view the data</a:t>
            </a:r>
          </a:p>
        </p:txBody>
      </p:sp>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sp>
        <p:nvSpPr>
          <p:cNvPr id="2" name="Title 1"/>
          <p:cNvSpPr>
            <a:spLocks noGrp="1"/>
          </p:cNvSpPr>
          <p:nvPr>
            <p:ph type="title"/>
          </p:nvPr>
        </p:nvSpPr>
        <p:spPr/>
        <p:txBody>
          <a:bodyPr/>
          <a:lstStyle/>
          <a:p>
            <a:r>
              <a:rPr lang="en-US" dirty="0"/>
              <a:t>Four Key Properties of </a:t>
            </a:r>
            <a:r>
              <a:rPr lang="en-US" dirty="0" err="1"/>
              <a:t>Blockchains</a:t>
            </a:r>
            <a:endParaRPr lang="en-US" dirty="0"/>
          </a:p>
        </p:txBody>
      </p:sp>
    </p:spTree>
    <p:extLst>
      <p:ext uri="{BB962C8B-B14F-4D97-AF65-F5344CB8AC3E}">
        <p14:creationId xmlns:p14="http://schemas.microsoft.com/office/powerpoint/2010/main" val="7454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71443"/>
            <a:ext cx="11125199" cy="834700"/>
          </a:xfrm>
        </p:spPr>
        <p:txBody>
          <a:bodyPr/>
          <a:lstStyle/>
          <a:p>
            <a:r>
              <a:rPr lang="en-US" dirty="0"/>
              <a:t>Disruptive Characteristics/Benefits of Blockchain</a:t>
            </a:r>
            <a:endParaRPr lang="en-US" sz="2800" dirty="0">
              <a:solidFill>
                <a:schemeClr val="accent1"/>
              </a:solidFill>
            </a:endParaRPr>
          </a:p>
        </p:txBody>
      </p:sp>
      <p:sp>
        <p:nvSpPr>
          <p:cNvPr id="3" name="Content Placeholder 2"/>
          <p:cNvSpPr>
            <a:spLocks noGrp="1"/>
          </p:cNvSpPr>
          <p:nvPr>
            <p:ph idx="1"/>
          </p:nvPr>
        </p:nvSpPr>
        <p:spPr>
          <a:xfrm>
            <a:off x="412371" y="1224470"/>
            <a:ext cx="5084693" cy="818819"/>
          </a:xfrm>
        </p:spPr>
        <p:txBody>
          <a:bodyPr/>
          <a:lstStyle/>
          <a:p>
            <a:pPr marL="225425" indent="-225425">
              <a:buClr>
                <a:schemeClr val="accent5"/>
              </a:buClr>
              <a:buFont typeface="Arial" panose="020B0604020202020204" pitchFamily="34" charset="0"/>
              <a:buChar char="•"/>
            </a:pPr>
            <a:r>
              <a:rPr lang="en-US" sz="2400" b="1" dirty="0"/>
              <a:t>Decentralized, peer-to-peer network</a:t>
            </a:r>
            <a:r>
              <a:rPr lang="en-US" sz="2400" dirty="0"/>
              <a:t> </a:t>
            </a:r>
            <a:r>
              <a:rPr lang="en-US" sz="2000" dirty="0"/>
              <a:t>– No central, controlling authority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3" name="Group 31"/>
          <p:cNvGrpSpPr/>
          <p:nvPr/>
        </p:nvGrpSpPr>
        <p:grpSpPr>
          <a:xfrm>
            <a:off x="5821565" y="1224470"/>
            <a:ext cx="6056111" cy="821779"/>
            <a:chOff x="5821565" y="1224470"/>
            <a:chExt cx="5369501" cy="821779"/>
          </a:xfrm>
        </p:grpSpPr>
        <p:sp>
          <p:nvSpPr>
            <p:cNvPr id="11" name="Right Arrow 10"/>
            <p:cNvSpPr/>
            <p:nvPr/>
          </p:nvSpPr>
          <p:spPr>
            <a:xfrm>
              <a:off x="5821565" y="1417645"/>
              <a:ext cx="446004"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Content Placeholder 2"/>
            <p:cNvSpPr txBox="1">
              <a:spLocks/>
            </p:cNvSpPr>
            <p:nvPr/>
          </p:nvSpPr>
          <p:spPr>
            <a:xfrm>
              <a:off x="6596928" y="1224470"/>
              <a:ext cx="4594138" cy="82177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Eliminating intermediaries means reduced transaction costs and near real-time transaction execution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6" name="Content Placeholder 2"/>
          <p:cNvSpPr txBox="1">
            <a:spLocks/>
          </p:cNvSpPr>
          <p:nvPr/>
        </p:nvSpPr>
        <p:spPr>
          <a:xfrm>
            <a:off x="6914552" y="2342023"/>
            <a:ext cx="4497659" cy="63933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Right Arrow 4"/>
          <p:cNvSpPr/>
          <p:nvPr/>
        </p:nvSpPr>
        <p:spPr>
          <a:xfrm>
            <a:off x="5821565" y="336340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Content Placeholder 2"/>
          <p:cNvSpPr txBox="1">
            <a:spLocks/>
          </p:cNvSpPr>
          <p:nvPr/>
        </p:nvSpPr>
        <p:spPr>
          <a:xfrm>
            <a:off x="6723220" y="3200739"/>
            <a:ext cx="4439151" cy="55039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confidence in the information and reduced fraud opportunities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0" name="Content Placeholder 2"/>
          <p:cNvSpPr txBox="1">
            <a:spLocks/>
          </p:cNvSpPr>
          <p:nvPr/>
        </p:nvSpPr>
        <p:spPr>
          <a:xfrm>
            <a:off x="412371" y="3200739"/>
            <a:ext cx="5083554" cy="1156109"/>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Immutable transaction history </a:t>
            </a:r>
            <a:r>
              <a:rPr kumimoji="0" lang="en-US" sz="2000" b="0" i="0" u="none" strike="noStrike" kern="1200" cap="none" spc="0" normalizeH="0" baseline="0" noProof="0" dirty="0">
                <a:ln>
                  <a:noFill/>
                </a:ln>
                <a:solidFill>
                  <a:srgbClr val="58595B"/>
                </a:solidFill>
                <a:effectLst/>
                <a:uLnTx/>
                <a:uFillTx/>
                <a:latin typeface="Calibri"/>
                <a:ea typeface="+mn-ea"/>
                <a:cs typeface="+mn-cs"/>
              </a:rPr>
              <a:t>–  Impossible to make changes to existing transactions in a blockchain without detection</a:t>
            </a:r>
          </a:p>
        </p:txBody>
      </p:sp>
      <p:sp>
        <p:nvSpPr>
          <p:cNvPr id="9" name="Content Placeholder 2"/>
          <p:cNvSpPr txBox="1">
            <a:spLocks/>
          </p:cNvSpPr>
          <p:nvPr/>
        </p:nvSpPr>
        <p:spPr>
          <a:xfrm>
            <a:off x="6723221" y="4310996"/>
            <a:ext cx="4706780" cy="55982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Automated business processes in a trusted way.  Represent any asset digitally.  </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Right Arrow 9"/>
          <p:cNvSpPr/>
          <p:nvPr/>
        </p:nvSpPr>
        <p:spPr>
          <a:xfrm>
            <a:off x="5821565" y="4498949"/>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Content Placeholder 2"/>
          <p:cNvSpPr txBox="1">
            <a:spLocks/>
          </p:cNvSpPr>
          <p:nvPr/>
        </p:nvSpPr>
        <p:spPr>
          <a:xfrm>
            <a:off x="412371" y="4310996"/>
            <a:ext cx="4926912" cy="96909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Smart contracts </a:t>
            </a:r>
            <a:r>
              <a:rPr kumimoji="0" lang="en-US" sz="2400" b="0" i="0" u="none" strike="noStrike" kern="1200" cap="none" spc="0" normalizeH="0" baseline="0" noProof="0" dirty="0">
                <a:ln>
                  <a:noFill/>
                </a:ln>
                <a:solidFill>
                  <a:srgbClr val="58595B"/>
                </a:solidFill>
                <a:effectLst/>
                <a:uLnTx/>
                <a:uFillTx/>
                <a:latin typeface="Calibri"/>
                <a:ea typeface="+mn-ea"/>
                <a:cs typeface="+mn-cs"/>
              </a:rPr>
              <a:t>– B</a:t>
            </a:r>
            <a:r>
              <a:rPr kumimoji="0" lang="en-US" sz="2000" b="0" i="0" u="none" strike="noStrike" kern="1200" cap="none" spc="0" normalizeH="0" baseline="0" noProof="0" dirty="0">
                <a:ln>
                  <a:noFill/>
                </a:ln>
                <a:solidFill>
                  <a:srgbClr val="58595B"/>
                </a:solidFill>
                <a:effectLst/>
                <a:uLnTx/>
                <a:uFillTx/>
                <a:latin typeface="Calibri"/>
                <a:ea typeface="+mn-ea"/>
                <a:cs typeface="+mn-cs"/>
              </a:rPr>
              <a:t>usiness logic deployed on a blockchain and shared and validated by participants.</a:t>
            </a:r>
          </a:p>
        </p:txBody>
      </p:sp>
      <p:sp>
        <p:nvSpPr>
          <p:cNvPr id="7" name="Content Placeholder 2"/>
          <p:cNvSpPr txBox="1">
            <a:spLocks/>
          </p:cNvSpPr>
          <p:nvPr/>
        </p:nvSpPr>
        <p:spPr>
          <a:xfrm>
            <a:off x="6723220" y="5405687"/>
            <a:ext cx="4874048" cy="25833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auditability and trust, reduce cost of fraud and audits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Right Arrow 7"/>
          <p:cNvSpPr/>
          <p:nvPr/>
        </p:nvSpPr>
        <p:spPr>
          <a:xfrm>
            <a:off x="5821565" y="5458091"/>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Content Placeholder 2"/>
          <p:cNvSpPr txBox="1">
            <a:spLocks/>
          </p:cNvSpPr>
          <p:nvPr/>
        </p:nvSpPr>
        <p:spPr>
          <a:xfrm>
            <a:off x="412371" y="5405687"/>
            <a:ext cx="5074029" cy="9229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Transparent</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8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Transactions on a blockchain are visible to the authorized participants.</a:t>
            </a:r>
          </a:p>
        </p:txBody>
      </p:sp>
      <p:sp>
        <p:nvSpPr>
          <p:cNvPr id="23" name="Content Placeholder 2"/>
          <p:cNvSpPr txBox="1">
            <a:spLocks/>
          </p:cNvSpPr>
          <p:nvPr/>
        </p:nvSpPr>
        <p:spPr>
          <a:xfrm>
            <a:off x="412371" y="2170367"/>
            <a:ext cx="4765024" cy="7333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Distributed ledger </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All participants maintain a copy of the ledger</a:t>
            </a:r>
          </a:p>
        </p:txBody>
      </p:sp>
      <p:sp>
        <p:nvSpPr>
          <p:cNvPr id="24" name="Content Placeholder 2"/>
          <p:cNvSpPr txBox="1">
            <a:spLocks/>
          </p:cNvSpPr>
          <p:nvPr/>
        </p:nvSpPr>
        <p:spPr>
          <a:xfrm>
            <a:off x="6723220" y="2170367"/>
            <a:ext cx="5116355" cy="8300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Eliminates manual efforts and delays due to reconciliation needs since data consistency is a key attribute of the distributed ledger</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Arrow 24"/>
          <p:cNvSpPr/>
          <p:nvPr/>
        </p:nvSpPr>
        <p:spPr>
          <a:xfrm>
            <a:off x="5821565" y="227352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3341215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8595B"/>
                </a:solidFill>
              </a:rPr>
              <a:t>Three Types of Blockchain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sp>
        <p:nvSpPr>
          <p:cNvPr id="7" name="Parallelogram 6"/>
          <p:cNvSpPr/>
          <p:nvPr/>
        </p:nvSpPr>
        <p:spPr>
          <a:xfrm>
            <a:off x="4240599" y="1829258"/>
            <a:ext cx="3846728" cy="850880"/>
          </a:xfrm>
          <a:prstGeom prst="parallelogram">
            <a:avLst/>
          </a:prstGeom>
          <a:solidFill>
            <a:schemeClr val="accent3"/>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72000" rIns="18288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Permissioned</a:t>
            </a:r>
            <a:endParaRPr lang="en-US" sz="2000" kern="0" dirty="0">
              <a:solidFill>
                <a:srgbClr val="FFFFFF"/>
              </a:solidFill>
            </a:endParaRPr>
          </a:p>
        </p:txBody>
      </p:sp>
      <p:sp>
        <p:nvSpPr>
          <p:cNvPr id="8" name="Parallelogram 7"/>
          <p:cNvSpPr/>
          <p:nvPr/>
        </p:nvSpPr>
        <p:spPr>
          <a:xfrm>
            <a:off x="450575" y="1829258"/>
            <a:ext cx="3846728" cy="850880"/>
          </a:xfrm>
          <a:prstGeom prst="parallelogram">
            <a:avLst/>
          </a:prstGeom>
          <a:solidFill>
            <a:schemeClr val="accent4"/>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Public </a:t>
            </a:r>
            <a:br>
              <a:rPr lang="en-US" sz="2400" b="1" dirty="0">
                <a:solidFill>
                  <a:srgbClr val="FFFFFF"/>
                </a:solidFill>
              </a:rPr>
            </a:br>
            <a:r>
              <a:rPr lang="en-US" sz="2000" dirty="0">
                <a:solidFill>
                  <a:srgbClr val="FFFFFF"/>
                </a:solidFill>
              </a:rPr>
              <a:t>(a.k.a. “</a:t>
            </a:r>
            <a:r>
              <a:rPr lang="en-US" sz="2000" dirty="0" err="1">
                <a:solidFill>
                  <a:srgbClr val="FFFFFF"/>
                </a:solidFill>
              </a:rPr>
              <a:t>Permissionless</a:t>
            </a:r>
            <a:r>
              <a:rPr lang="en-US" sz="2000" dirty="0">
                <a:solidFill>
                  <a:srgbClr val="FFFFFF"/>
                </a:solidFill>
              </a:rPr>
              <a:t>”)</a:t>
            </a:r>
          </a:p>
        </p:txBody>
      </p:sp>
      <p:sp>
        <p:nvSpPr>
          <p:cNvPr id="9" name="Parallelogram 8"/>
          <p:cNvSpPr/>
          <p:nvPr/>
        </p:nvSpPr>
        <p:spPr>
          <a:xfrm>
            <a:off x="7986522" y="1829258"/>
            <a:ext cx="3846728" cy="850880"/>
          </a:xfrm>
          <a:prstGeom prst="parallelogram">
            <a:avLst/>
          </a:prstGeom>
          <a:solidFill>
            <a:schemeClr val="accent5"/>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Private</a:t>
            </a:r>
            <a:endParaRPr lang="en-US" sz="2000" kern="0" dirty="0">
              <a:solidFill>
                <a:srgbClr val="FFFFFF"/>
              </a:solidFill>
            </a:endParaRPr>
          </a:p>
        </p:txBody>
      </p:sp>
      <p:sp>
        <p:nvSpPr>
          <p:cNvPr id="10" name="TextBox 9"/>
          <p:cNvSpPr txBox="1"/>
          <p:nvPr/>
        </p:nvSpPr>
        <p:spPr>
          <a:xfrm>
            <a:off x="573739"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Anyone can join the network and have a copy of the ledger</a:t>
            </a:r>
          </a:p>
          <a:p>
            <a:pPr marL="169863" indent="-169863">
              <a:lnSpc>
                <a:spcPct val="90000"/>
              </a:lnSpc>
              <a:spcBef>
                <a:spcPts val="900"/>
              </a:spcBef>
              <a:buFont typeface="Arial" pitchFamily="34" charset="0"/>
              <a:buChar char="•"/>
            </a:pPr>
            <a:r>
              <a:rPr lang="en-US" dirty="0"/>
              <a:t>This involves the computer resource intensive mining process to add blocks cryptographically</a:t>
            </a:r>
          </a:p>
          <a:p>
            <a:pPr marL="169863" indent="-169863">
              <a:lnSpc>
                <a:spcPct val="90000"/>
              </a:lnSpc>
              <a:spcBef>
                <a:spcPts val="900"/>
              </a:spcBef>
              <a:buFont typeface="Arial" pitchFamily="34" charset="0"/>
              <a:buChar char="•"/>
            </a:pPr>
            <a:r>
              <a:rPr lang="en-US" dirty="0"/>
              <a:t>Consensus models based on “proof of work”, “proof of elapsed time”, requiring a lot of processing power on many nodes</a:t>
            </a:r>
          </a:p>
        </p:txBody>
      </p:sp>
      <p:sp>
        <p:nvSpPr>
          <p:cNvPr id="11" name="TextBox 10"/>
          <p:cNvSpPr txBox="1"/>
          <p:nvPr/>
        </p:nvSpPr>
        <p:spPr>
          <a:xfrm>
            <a:off x="4319944" y="2900857"/>
            <a:ext cx="34283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Closed ecosystem: members are invited to join and keep a copy of the ledger</a:t>
            </a:r>
          </a:p>
          <a:p>
            <a:pPr marL="169863" indent="-169863">
              <a:lnSpc>
                <a:spcPct val="90000"/>
              </a:lnSpc>
              <a:spcBef>
                <a:spcPts val="900"/>
              </a:spcBef>
              <a:buFont typeface="Arial" pitchFamily="34" charset="0"/>
              <a:buChar char="•"/>
            </a:pPr>
            <a:r>
              <a:rPr lang="en-US" dirty="0"/>
              <a:t>Who members are in the real (legal) world is known (to at least the operators of the blockchain, but not necessarily all participants)</a:t>
            </a:r>
          </a:p>
          <a:p>
            <a:pPr marL="169863" indent="-169863">
              <a:lnSpc>
                <a:spcPct val="90000"/>
              </a:lnSpc>
              <a:spcBef>
                <a:spcPts val="900"/>
              </a:spcBef>
              <a:buFont typeface="Arial" pitchFamily="34" charset="0"/>
              <a:buChar char="•"/>
            </a:pPr>
            <a:r>
              <a:rPr lang="en-US" dirty="0"/>
              <a:t>Consensus protocols depend on knowing who the members are, e.g., PBFT, for greater scalability</a:t>
            </a:r>
          </a:p>
        </p:txBody>
      </p:sp>
      <p:sp>
        <p:nvSpPr>
          <p:cNvPr id="12" name="TextBox 11"/>
          <p:cNvSpPr txBox="1"/>
          <p:nvPr/>
        </p:nvSpPr>
        <p:spPr>
          <a:xfrm>
            <a:off x="8066150"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Internal to one organization only who controls all nodes</a:t>
            </a:r>
          </a:p>
          <a:p>
            <a:pPr marL="169863" indent="-169863">
              <a:lnSpc>
                <a:spcPct val="90000"/>
              </a:lnSpc>
              <a:spcBef>
                <a:spcPts val="900"/>
              </a:spcBef>
              <a:buFont typeface="Arial" pitchFamily="34" charset="0"/>
              <a:buChar char="•"/>
            </a:pPr>
            <a:r>
              <a:rPr lang="en-US" dirty="0"/>
              <a:t>Useful for prototyping work, proof of concept and pilots</a:t>
            </a:r>
          </a:p>
        </p:txBody>
      </p:sp>
      <p:sp>
        <p:nvSpPr>
          <p:cNvPr id="13" name="Footer Placeholder 2">
            <a:extLst>
              <a:ext uri="{FF2B5EF4-FFF2-40B4-BE49-F238E27FC236}">
                <a16:creationId xmlns:a16="http://schemas.microsoft.com/office/drawing/2014/main" id="{81FE41E1-52D6-447A-BCC9-C99B3676A765}"/>
              </a:ext>
            </a:extLst>
          </p:cNvPr>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3" name="Abgerundetes Rechteck 2">
            <a:extLst>
              <a:ext uri="{FF2B5EF4-FFF2-40B4-BE49-F238E27FC236}">
                <a16:creationId xmlns:a16="http://schemas.microsoft.com/office/drawing/2014/main" id="{B8185771-3C9B-6247-82B9-6118301829DB}"/>
              </a:ext>
            </a:extLst>
          </p:cNvPr>
          <p:cNvSpPr/>
          <p:nvPr/>
        </p:nvSpPr>
        <p:spPr bwMode="gray">
          <a:xfrm>
            <a:off x="4120738" y="1638795"/>
            <a:ext cx="3945412" cy="435824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90950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9914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4.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4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6.xml><?xml version="1.0" encoding="utf-8"?>
<a:theme xmlns:a="http://schemas.openxmlformats.org/drawingml/2006/main" name="5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0</TotalTime>
  <Words>1733</Words>
  <Application>Microsoft Macintosh PowerPoint</Application>
  <PresentationFormat>Benutzerdefiniert</PresentationFormat>
  <Paragraphs>295</Paragraphs>
  <Slides>26</Slides>
  <Notes>17</Notes>
  <HiddenSlides>2</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26</vt:i4>
      </vt:variant>
    </vt:vector>
  </HeadingPairs>
  <TitlesOfParts>
    <vt:vector size="37" baseType="lpstr">
      <vt:lpstr>ＭＳ Ｐゴシック</vt:lpstr>
      <vt:lpstr>Arial</vt:lpstr>
      <vt:lpstr>Calibri</vt:lpstr>
      <vt:lpstr>Franklin Gothic Medium Cond</vt:lpstr>
      <vt:lpstr>Mangal</vt:lpstr>
      <vt:lpstr>Oracle-16x9-2016-160908</vt:lpstr>
      <vt:lpstr>2_Oracle-16x9-2016-160908</vt:lpstr>
      <vt:lpstr>1_Oracle-16x9-2016-160908</vt:lpstr>
      <vt:lpstr>2_Default Theme</vt:lpstr>
      <vt:lpstr>4_Default Theme</vt:lpstr>
      <vt:lpstr>5_Default Theme</vt:lpstr>
      <vt:lpstr>PowerPoint-Präsentation</vt:lpstr>
      <vt:lpstr>Oracle Blockchain Cloud Service </vt:lpstr>
      <vt:lpstr>PowerPoint-Präsentation</vt:lpstr>
      <vt:lpstr>Agenda</vt:lpstr>
      <vt:lpstr>PowerPoint-Präsentation</vt:lpstr>
      <vt:lpstr>Four Key Properties of Blockchains</vt:lpstr>
      <vt:lpstr>Disruptive Characteristics/Benefits of Blockchain</vt:lpstr>
      <vt:lpstr>Three Types of Blockchain</vt:lpstr>
      <vt:lpstr>Agenda</vt:lpstr>
      <vt:lpstr> Oracle Blockchain Strategy</vt:lpstr>
      <vt:lpstr>Comprehensive Blockchain Platform</vt:lpstr>
      <vt:lpstr>PowerPoint-Präsentation</vt:lpstr>
      <vt:lpstr>PowerPoint-Präsentation</vt:lpstr>
      <vt:lpstr>PowerPoint-Präsentation</vt:lpstr>
      <vt:lpstr>PowerPoint-Präsentation</vt:lpstr>
      <vt:lpstr>PowerPoint-Präsentation</vt:lpstr>
      <vt:lpstr>PowerPoint-Präsentation</vt:lpstr>
      <vt:lpstr>BCS Interactions – Creating Business Network</vt:lpstr>
      <vt:lpstr>Agenda</vt:lpstr>
      <vt:lpstr>BCS Interactions – HOL Scenario</vt:lpstr>
      <vt:lpstr>BCS Administration/Operations </vt:lpstr>
      <vt:lpstr>BCS Dealer Network setup</vt:lpstr>
      <vt:lpstr>HoL Step by Step</vt:lpstr>
      <vt:lpstr>PowerPoint-Präsentation</vt:lpstr>
      <vt:lpstr>PowerPoint-Präsentation</vt:lpstr>
      <vt:lpstr>PowerPoint-Präsentation</vt:lpstr>
    </vt:vector>
  </TitlesOfParts>
  <Company>Oracle Corporation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David Haimes</dc:creator>
  <cp:keywords>Blockchain Distributed Ledger</cp:keywords>
  <cp:lastModifiedBy>Jens Lusebrink</cp:lastModifiedBy>
  <cp:revision>1613</cp:revision>
  <cp:lastPrinted>2014-07-16T02:22:57Z</cp:lastPrinted>
  <dcterms:created xsi:type="dcterms:W3CDTF">2016-09-26T21:32:42Z</dcterms:created>
  <dcterms:modified xsi:type="dcterms:W3CDTF">2018-12-13T09:47:19Z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